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notesSlides/notesSlide8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5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Ex1.xml" ContentType="application/vnd.ms-office.chartex+xml"/>
  <Override PartName="/ppt/charts/style7.xml" ContentType="application/vnd.ms-office.chartstyle+xml"/>
  <Override PartName="/ppt/charts/colors7.xml" ContentType="application/vnd.ms-office.chartcolorstyle+xml"/>
  <Override PartName="/ppt/charts/chartEx2.xml" ContentType="application/vnd.ms-office.chartex+xml"/>
  <Override PartName="/ppt/charts/style8.xml" ContentType="application/vnd.ms-office.chartstyle+xml"/>
  <Override PartName="/ppt/charts/colors8.xml" ContentType="application/vnd.ms-office.chartcolorstyle+xml"/>
  <Override PartName="/ppt/charts/chartEx3.xml" ContentType="application/vnd.ms-office.chartex+xml"/>
  <Override PartName="/ppt/charts/style9.xml" ContentType="application/vnd.ms-office.chartstyle+xml"/>
  <Override PartName="/ppt/charts/colors9.xml" ContentType="application/vnd.ms-office.chartcolorstyle+xml"/>
  <Override PartName="/ppt/charts/chartEx4.xml" ContentType="application/vnd.ms-office.chartex+xml"/>
  <Override PartName="/ppt/charts/style10.xml" ContentType="application/vnd.ms-office.chartstyle+xml"/>
  <Override PartName="/ppt/charts/colors10.xml" ContentType="application/vnd.ms-office.chartcolorstyle+xml"/>
  <Override PartName="/ppt/charts/chartEx5.xml" ContentType="application/vnd.ms-office.chartex+xml"/>
  <Override PartName="/ppt/charts/style11.xml" ContentType="application/vnd.ms-office.chartstyle+xml"/>
  <Override PartName="/ppt/charts/colors11.xml" ContentType="application/vnd.ms-office.chartcolorstyle+xml"/>
  <Override PartName="/ppt/charts/chartEx6.xml" ContentType="application/vnd.ms-office.chartex+xml"/>
  <Override PartName="/ppt/charts/style12.xml" ContentType="application/vnd.ms-office.chartstyle+xml"/>
  <Override PartName="/ppt/charts/colors12.xml" ContentType="application/vnd.ms-office.chartcolorstyle+xml"/>
  <Override PartName="/ppt/charts/chartEx7.xml" ContentType="application/vnd.ms-office.chartex+xml"/>
  <Override PartName="/ppt/charts/style13.xml" ContentType="application/vnd.ms-office.chartstyle+xml"/>
  <Override PartName="/ppt/charts/colors13.xml" ContentType="application/vnd.ms-office.chartcolorstyle+xml"/>
  <Override PartName="/ppt/charts/chartEx8.xml" ContentType="application/vnd.ms-office.chartex+xml"/>
  <Override PartName="/ppt/charts/style14.xml" ContentType="application/vnd.ms-office.chartstyle+xml"/>
  <Override PartName="/ppt/charts/colors1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320" r:id="rId3"/>
    <p:sldId id="318" r:id="rId4"/>
    <p:sldId id="317" r:id="rId5"/>
    <p:sldId id="314" r:id="rId6"/>
    <p:sldId id="310" r:id="rId7"/>
    <p:sldId id="311" r:id="rId8"/>
    <p:sldId id="312" r:id="rId9"/>
    <p:sldId id="313" r:id="rId10"/>
    <p:sldId id="307" r:id="rId11"/>
    <p:sldId id="309" r:id="rId12"/>
    <p:sldId id="308" r:id="rId13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15"/>
      <p:bold r:id="rId16"/>
      <p:italic r:id="rId17"/>
      <p:boldItalic r:id="rId18"/>
    </p:embeddedFont>
    <p:embeddedFont>
      <p:font typeface="Figtree Black" panose="020B0604020202020204" charset="0"/>
      <p:bold r:id="rId19"/>
      <p:boldItalic r:id="rId20"/>
    </p:embeddedFont>
    <p:embeddedFont>
      <p:font typeface="Hanken Grotesk" panose="020B0604020202020204" charset="0"/>
      <p:regular r:id="rId21"/>
      <p:bold r:id="rId22"/>
      <p:italic r:id="rId23"/>
      <p:boldItalic r:id="rId24"/>
    </p:embeddedFont>
    <p:embeddedFont>
      <p:font typeface="Poppins" panose="000005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29FF870-EB67-4FA8-BC51-445BDA2E1626}">
  <a:tblStyle styleId="{229FF870-EB67-4FA8-BC51-445BDA2E16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248" y="2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e9e80cbcff31f56/Desktop/Resume_April2025/N26/Junior_DA_Marketing_-_Case_Study.csv/Deliverables/WIP/20250720%20Marketing%20analysis%20v5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oleObject" Target="https://d.docs.live.net/0e9e80cbcff31f56/Desktop/Resume_April2025/N26/Junior_DA_Marketing_-_Case_Study.csv/Deliverables/WIP/20250720%20Marketing%20analysis%20v5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oleObject" Target="https://d.docs.live.net/0e9e80cbcff31f56/Desktop/Resume_April2025/N26/Junior_DA_Marketing_-_Case_Study.csv/Deliverables/WIP/20250720%20Marketing%20analysis%20v5.xlsx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oleObject" Target="https://d.docs.live.net/0e9e80cbcff31f56/Desktop/Resume_April2025/N26/Junior_DA_Marketing_-_Case_Study.csv/Deliverables/WIP/20250720%20Marketing%20analysis%20v5.xlsx" TargetMode="External"/></Relationships>
</file>

<file path=ppt/charts/_rels/chartEx4.xml.rels><?xml version="1.0" encoding="UTF-8" standalone="yes"?>
<Relationships xmlns="http://schemas.openxmlformats.org/package/2006/relationships"><Relationship Id="rId3" Type="http://schemas.microsoft.com/office/2011/relationships/chartColorStyle" Target="colors10.xml"/><Relationship Id="rId2" Type="http://schemas.microsoft.com/office/2011/relationships/chartStyle" Target="style10.xml"/><Relationship Id="rId1" Type="http://schemas.openxmlformats.org/officeDocument/2006/relationships/oleObject" Target="https://d.docs.live.net/0e9e80cbcff31f56/Desktop/Resume_April2025/N26/Junior_DA_Marketing_-_Case_Study.csv/Deliverables/WIP/20250720%20Marketing%20analysis%20v5.xlsx" TargetMode="External"/></Relationships>
</file>

<file path=ppt/charts/_rels/chartEx5.xml.rels><?xml version="1.0" encoding="UTF-8" standalone="yes"?>
<Relationships xmlns="http://schemas.openxmlformats.org/package/2006/relationships"><Relationship Id="rId3" Type="http://schemas.microsoft.com/office/2011/relationships/chartColorStyle" Target="colors11.xml"/><Relationship Id="rId2" Type="http://schemas.microsoft.com/office/2011/relationships/chartStyle" Target="style11.xml"/><Relationship Id="rId1" Type="http://schemas.openxmlformats.org/officeDocument/2006/relationships/oleObject" Target="https://d.docs.live.net/0e9e80cbcff31f56/Desktop/Resume_April2025/N26/Junior_DA_Marketing_-_Case_Study.csv/Deliverables/WIP/20250720%20Marketing%20analysis%20v5.xlsx" TargetMode="External"/></Relationships>
</file>

<file path=ppt/charts/_rels/chartEx6.xml.rels><?xml version="1.0" encoding="UTF-8" standalone="yes"?>
<Relationships xmlns="http://schemas.openxmlformats.org/package/2006/relationships"><Relationship Id="rId3" Type="http://schemas.microsoft.com/office/2011/relationships/chartColorStyle" Target="colors12.xml"/><Relationship Id="rId2" Type="http://schemas.microsoft.com/office/2011/relationships/chartStyle" Target="style12.xml"/><Relationship Id="rId1" Type="http://schemas.openxmlformats.org/officeDocument/2006/relationships/oleObject" Target="https://d.docs.live.net/0e9e80cbcff31f56/Desktop/Resume_April2025/N26/Junior_DA_Marketing_-_Case_Study.csv/Deliverables/WIP/20250720%20Marketing%20analysis%20v5.xlsx" TargetMode="External"/></Relationships>
</file>

<file path=ppt/charts/_rels/chartEx7.xml.rels><?xml version="1.0" encoding="UTF-8" standalone="yes"?>
<Relationships xmlns="http://schemas.openxmlformats.org/package/2006/relationships"><Relationship Id="rId3" Type="http://schemas.microsoft.com/office/2011/relationships/chartColorStyle" Target="colors13.xml"/><Relationship Id="rId2" Type="http://schemas.microsoft.com/office/2011/relationships/chartStyle" Target="style13.xml"/><Relationship Id="rId1" Type="http://schemas.openxmlformats.org/officeDocument/2006/relationships/oleObject" Target="https://d.docs.live.net/0e9e80cbcff31f56/Desktop/Resume_April2025/N26/Junior_DA_Marketing_-_Case_Study.csv/Deliverables/WIP/20250720%20Marketing%20analysis%20v5.xlsx" TargetMode="External"/></Relationships>
</file>

<file path=ppt/charts/_rels/chartEx8.xml.rels><?xml version="1.0" encoding="UTF-8" standalone="yes"?>
<Relationships xmlns="http://schemas.openxmlformats.org/package/2006/relationships"><Relationship Id="rId3" Type="http://schemas.microsoft.com/office/2011/relationships/chartColorStyle" Target="colors14.xml"/><Relationship Id="rId2" Type="http://schemas.microsoft.com/office/2011/relationships/chartStyle" Target="style14.xml"/><Relationship Id="rId1" Type="http://schemas.openxmlformats.org/officeDocument/2006/relationships/oleObject" Target="https://d.docs.live.net/0e9e80cbcff31f56/Desktop/Resume_April2025/N26/Junior_DA_Marketing_-_Case_Study.csv/Deliverables/WIP/20250720%20Marketing%20analysis%20v5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[20250720 Marketing analysis v5.xlsx]1. Signups!PivotTable7</c:name>
    <c:fmtId val="13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1262859716217073E-2"/>
          <c:y val="7.9429200312321119E-2"/>
          <c:w val="0.86340662465093065"/>
          <c:h val="0.81061499284145133"/>
        </c:manualLayout>
      </c:layout>
      <c:lineChart>
        <c:grouping val="standard"/>
        <c:varyColors val="0"/>
        <c:ser>
          <c:idx val="0"/>
          <c:order val="0"/>
          <c:tx>
            <c:strRef>
              <c:f>'1. Signups'!$W$14:$W$15</c:f>
              <c:strCache>
                <c:ptCount val="1"/>
                <c:pt idx="0">
                  <c:v>AUT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cat>
            <c:strRef>
              <c:f>'1. Signups'!$V$16:$V$22</c:f>
              <c:strCache>
                <c:ptCount val="6"/>
                <c:pt idx="0">
                  <c:v>2018*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2022*</c:v>
                </c:pt>
                <c:pt idx="5">
                  <c:v>2023</c:v>
                </c:pt>
              </c:strCache>
            </c:strRef>
          </c:cat>
          <c:val>
            <c:numRef>
              <c:f>'1. Signups'!$W$16:$W$22</c:f>
              <c:numCache>
                <c:formatCode>General</c:formatCode>
                <c:ptCount val="6"/>
                <c:pt idx="0">
                  <c:v>90611</c:v>
                </c:pt>
                <c:pt idx="1">
                  <c:v>140465</c:v>
                </c:pt>
                <c:pt idx="2">
                  <c:v>109879</c:v>
                </c:pt>
                <c:pt idx="3">
                  <c:v>119248</c:v>
                </c:pt>
                <c:pt idx="4">
                  <c:v>95050</c:v>
                </c:pt>
                <c:pt idx="5">
                  <c:v>77461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DC6-4773-A08C-9309145CE5A1}"/>
            </c:ext>
          </c:extLst>
        </c:ser>
        <c:ser>
          <c:idx val="1"/>
          <c:order val="1"/>
          <c:tx>
            <c:strRef>
              <c:f>'1. Signups'!$X$14:$X$15</c:f>
              <c:strCache>
                <c:ptCount val="1"/>
                <c:pt idx="0">
                  <c:v>DEU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'1. Signups'!$V$16:$V$22</c:f>
              <c:strCache>
                <c:ptCount val="6"/>
                <c:pt idx="0">
                  <c:v>2018*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2022*</c:v>
                </c:pt>
                <c:pt idx="5">
                  <c:v>2023</c:v>
                </c:pt>
              </c:strCache>
            </c:strRef>
          </c:cat>
          <c:val>
            <c:numRef>
              <c:f>'1. Signups'!$X$16:$X$22</c:f>
              <c:numCache>
                <c:formatCode>General</c:formatCode>
                <c:ptCount val="6"/>
                <c:pt idx="0">
                  <c:v>804370</c:v>
                </c:pt>
                <c:pt idx="1">
                  <c:v>1169440</c:v>
                </c:pt>
                <c:pt idx="2">
                  <c:v>906439</c:v>
                </c:pt>
                <c:pt idx="3">
                  <c:v>1120144</c:v>
                </c:pt>
                <c:pt idx="4">
                  <c:v>1033164</c:v>
                </c:pt>
                <c:pt idx="5">
                  <c:v>1254190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DC6-4773-A08C-9309145CE5A1}"/>
            </c:ext>
          </c:extLst>
        </c:ser>
        <c:ser>
          <c:idx val="2"/>
          <c:order val="2"/>
          <c:tx>
            <c:strRef>
              <c:f>'1. Signups'!$Y$14:$Y$15</c:f>
              <c:strCache>
                <c:ptCount val="1"/>
                <c:pt idx="0">
                  <c:v>ESP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cat>
            <c:strRef>
              <c:f>'1. Signups'!$V$16:$V$22</c:f>
              <c:strCache>
                <c:ptCount val="6"/>
                <c:pt idx="0">
                  <c:v>2018*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2022*</c:v>
                </c:pt>
                <c:pt idx="5">
                  <c:v>2023</c:v>
                </c:pt>
              </c:strCache>
            </c:strRef>
          </c:cat>
          <c:val>
            <c:numRef>
              <c:f>'1. Signups'!$Y$16:$Y$22</c:f>
              <c:numCache>
                <c:formatCode>General</c:formatCode>
                <c:ptCount val="6"/>
                <c:pt idx="0">
                  <c:v>338264</c:v>
                </c:pt>
                <c:pt idx="1">
                  <c:v>580354</c:v>
                </c:pt>
                <c:pt idx="2">
                  <c:v>428893</c:v>
                </c:pt>
                <c:pt idx="3">
                  <c:v>600335</c:v>
                </c:pt>
                <c:pt idx="4">
                  <c:v>437846</c:v>
                </c:pt>
                <c:pt idx="5">
                  <c:v>637152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DC6-4773-A08C-9309145CE5A1}"/>
            </c:ext>
          </c:extLst>
        </c:ser>
        <c:ser>
          <c:idx val="3"/>
          <c:order val="3"/>
          <c:tx>
            <c:strRef>
              <c:f>'1. Signups'!$Z$14:$Z$15</c:f>
              <c:strCache>
                <c:ptCount val="1"/>
                <c:pt idx="0">
                  <c:v>FRA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'1. Signups'!$V$16:$V$22</c:f>
              <c:strCache>
                <c:ptCount val="6"/>
                <c:pt idx="0">
                  <c:v>2018*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2022*</c:v>
                </c:pt>
                <c:pt idx="5">
                  <c:v>2023</c:v>
                </c:pt>
              </c:strCache>
            </c:strRef>
          </c:cat>
          <c:val>
            <c:numRef>
              <c:f>'1. Signups'!$Z$16:$Z$22</c:f>
              <c:numCache>
                <c:formatCode>General</c:formatCode>
                <c:ptCount val="6"/>
                <c:pt idx="0">
                  <c:v>1129037</c:v>
                </c:pt>
                <c:pt idx="1">
                  <c:v>1930463</c:v>
                </c:pt>
                <c:pt idx="2">
                  <c:v>1661056</c:v>
                </c:pt>
                <c:pt idx="3">
                  <c:v>1364829</c:v>
                </c:pt>
                <c:pt idx="4">
                  <c:v>675562</c:v>
                </c:pt>
                <c:pt idx="5">
                  <c:v>767791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DC6-4773-A08C-9309145CE5A1}"/>
            </c:ext>
          </c:extLst>
        </c:ser>
        <c:ser>
          <c:idx val="4"/>
          <c:order val="4"/>
          <c:tx>
            <c:strRef>
              <c:f>'1. Signups'!$AA$14:$AA$15</c:f>
              <c:strCache>
                <c:ptCount val="1"/>
                <c:pt idx="0">
                  <c:v>GrE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cat>
            <c:strRef>
              <c:f>'1. Signups'!$V$16:$V$22</c:f>
              <c:strCache>
                <c:ptCount val="6"/>
                <c:pt idx="0">
                  <c:v>2018*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2022*</c:v>
                </c:pt>
                <c:pt idx="5">
                  <c:v>2023</c:v>
                </c:pt>
              </c:strCache>
            </c:strRef>
          </c:cat>
          <c:val>
            <c:numRef>
              <c:f>'1. Signups'!$AA$16:$AA$22</c:f>
              <c:numCache>
                <c:formatCode>General</c:formatCode>
                <c:ptCount val="6"/>
                <c:pt idx="0">
                  <c:v>382084</c:v>
                </c:pt>
                <c:pt idx="1">
                  <c:v>838108</c:v>
                </c:pt>
                <c:pt idx="2">
                  <c:v>653369</c:v>
                </c:pt>
                <c:pt idx="3">
                  <c:v>610130</c:v>
                </c:pt>
                <c:pt idx="4">
                  <c:v>430419</c:v>
                </c:pt>
                <c:pt idx="5">
                  <c:v>302651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DC6-4773-A08C-9309145CE5A1}"/>
            </c:ext>
          </c:extLst>
        </c:ser>
        <c:ser>
          <c:idx val="5"/>
          <c:order val="5"/>
          <c:tx>
            <c:strRef>
              <c:f>'1. Signups'!$AB$14:$AB$15</c:f>
              <c:strCache>
                <c:ptCount val="1"/>
                <c:pt idx="0">
                  <c:v>ITA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'1. Signups'!$V$16:$V$22</c:f>
              <c:strCache>
                <c:ptCount val="6"/>
                <c:pt idx="0">
                  <c:v>2018*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2022*</c:v>
                </c:pt>
                <c:pt idx="5">
                  <c:v>2023</c:v>
                </c:pt>
              </c:strCache>
            </c:strRef>
          </c:cat>
          <c:val>
            <c:numRef>
              <c:f>'1. Signups'!$AB$16:$AB$22</c:f>
              <c:numCache>
                <c:formatCode>General</c:formatCode>
                <c:ptCount val="6"/>
                <c:pt idx="0">
                  <c:v>662602</c:v>
                </c:pt>
                <c:pt idx="1">
                  <c:v>914096</c:v>
                </c:pt>
                <c:pt idx="2">
                  <c:v>718518</c:v>
                </c:pt>
                <c:pt idx="3">
                  <c:v>727871</c:v>
                </c:pt>
                <c:pt idx="4">
                  <c:v>118516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DC6-4773-A08C-9309145CE5A1}"/>
            </c:ext>
          </c:extLst>
        </c:ser>
        <c:ser>
          <c:idx val="6"/>
          <c:order val="6"/>
          <c:tx>
            <c:strRef>
              <c:f>'1. Signups'!$AC$14:$AC$15</c:f>
              <c:strCache>
                <c:ptCount val="1"/>
                <c:pt idx="0">
                  <c:v>NEuro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'1. Signups'!$V$16:$V$22</c:f>
              <c:strCache>
                <c:ptCount val="6"/>
                <c:pt idx="0">
                  <c:v>2018*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2022*</c:v>
                </c:pt>
                <c:pt idx="5">
                  <c:v>2023</c:v>
                </c:pt>
              </c:strCache>
            </c:strRef>
          </c:cat>
          <c:val>
            <c:numRef>
              <c:f>'1. Signups'!$AC$16:$AC$22</c:f>
              <c:numCache>
                <c:formatCode>General</c:formatCode>
                <c:ptCount val="6"/>
                <c:pt idx="0">
                  <c:v>34917</c:v>
                </c:pt>
                <c:pt idx="1">
                  <c:v>199522</c:v>
                </c:pt>
                <c:pt idx="2">
                  <c:v>128631</c:v>
                </c:pt>
                <c:pt idx="3">
                  <c:v>132450</c:v>
                </c:pt>
                <c:pt idx="4">
                  <c:v>95020</c:v>
                </c:pt>
                <c:pt idx="5">
                  <c:v>82067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5DC6-4773-A08C-9309145CE5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494735"/>
        <c:axId val="125745103"/>
      </c:lineChart>
      <c:catAx>
        <c:axId val="224947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25745103"/>
        <c:crosses val="autoZero"/>
        <c:auto val="1"/>
        <c:lblAlgn val="ctr"/>
        <c:lblOffset val="100"/>
        <c:noMultiLvlLbl val="0"/>
      </c:catAx>
      <c:valAx>
        <c:axId val="125745103"/>
        <c:scaling>
          <c:orientation val="minMax"/>
          <c:max val="2000000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224947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[Chart in Microsoft PowerPoint]1. Signups!PivotTable4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'1. Signups'!$M$14:$M$15</c:f>
              <c:strCache>
                <c:ptCount val="1"/>
                <c:pt idx="0">
                  <c:v>AUT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'1. Signups'!$L$16:$L$23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'1. Signups'!$M$16:$M$23</c:f>
              <c:numCache>
                <c:formatCode>0%</c:formatCode>
                <c:ptCount val="7"/>
                <c:pt idx="0">
                  <c:v>3.7947983986664664E-2</c:v>
                </c:pt>
                <c:pt idx="1">
                  <c:v>2.6325981257363334E-2</c:v>
                </c:pt>
                <c:pt idx="2">
                  <c:v>2.4333696899478348E-2</c:v>
                </c:pt>
                <c:pt idx="3">
                  <c:v>2.3851558082263444E-2</c:v>
                </c:pt>
                <c:pt idx="4">
                  <c:v>2.5507555389756634E-2</c:v>
                </c:pt>
                <c:pt idx="5">
                  <c:v>3.2939685892977383E-2</c:v>
                </c:pt>
                <c:pt idx="6">
                  <c:v>2.4816807803897847E-2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9E0-44A7-95B7-7FB93BFF11C2}"/>
            </c:ext>
          </c:extLst>
        </c:ser>
        <c:ser>
          <c:idx val="1"/>
          <c:order val="1"/>
          <c:tx>
            <c:strRef>
              <c:f>'1. Signups'!$N$14:$N$15</c:f>
              <c:strCache>
                <c:ptCount val="1"/>
                <c:pt idx="0">
                  <c:v>DEU</c:v>
                </c:pt>
              </c:strCache>
            </c:strRef>
          </c:tx>
          <c:spPr>
            <a:solidFill>
              <a:srgbClr val="33333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'1. Signups'!$L$16:$L$23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'1. Signups'!$N$16:$N$23</c:f>
              <c:numCache>
                <c:formatCode>0%</c:formatCode>
                <c:ptCount val="7"/>
                <c:pt idx="0">
                  <c:v>0.35014995422809436</c:v>
                </c:pt>
                <c:pt idx="1">
                  <c:v>0.23370042868951171</c:v>
                </c:pt>
                <c:pt idx="2">
                  <c:v>0.20258995836774971</c:v>
                </c:pt>
                <c:pt idx="3">
                  <c:v>0.19676173296561486</c:v>
                </c:pt>
                <c:pt idx="4">
                  <c:v>0.23960263588910136</c:v>
                </c:pt>
                <c:pt idx="5">
                  <c:v>0.358044162398023</c:v>
                </c:pt>
                <c:pt idx="6">
                  <c:v>0.40181500599747799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9E0-44A7-95B7-7FB93BFF11C2}"/>
            </c:ext>
          </c:extLst>
        </c:ser>
        <c:ser>
          <c:idx val="2"/>
          <c:order val="2"/>
          <c:tx>
            <c:strRef>
              <c:f>'1. Signups'!$O$14:$O$15</c:f>
              <c:strCache>
                <c:ptCount val="1"/>
                <c:pt idx="0">
                  <c:v>ESP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'1. Signups'!$L$16:$L$23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'1. Signups'!$O$16:$O$23</c:f>
              <c:numCache>
                <c:formatCode>0%</c:formatCode>
                <c:ptCount val="7"/>
                <c:pt idx="0">
                  <c:v>6.2605036275943104E-2</c:v>
                </c:pt>
                <c:pt idx="1">
                  <c:v>9.8278704837610781E-2</c:v>
                </c:pt>
                <c:pt idx="2">
                  <c:v>0.1005386276325053</c:v>
                </c:pt>
                <c:pt idx="3">
                  <c:v>9.310028577413533E-2</c:v>
                </c:pt>
                <c:pt idx="4">
                  <c:v>0.12841371146610048</c:v>
                </c:pt>
                <c:pt idx="5">
                  <c:v>0.15173603061016913</c:v>
                </c:pt>
                <c:pt idx="6">
                  <c:v>0.20412954552444612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9E0-44A7-95B7-7FB93BFF11C2}"/>
            </c:ext>
          </c:extLst>
        </c:ser>
        <c:ser>
          <c:idx val="3"/>
          <c:order val="3"/>
          <c:tx>
            <c:strRef>
              <c:f>'1. Signups'!$P$14:$P$15</c:f>
              <c:strCache>
                <c:ptCount val="1"/>
                <c:pt idx="0">
                  <c:v>FRA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'1. Signups'!$L$16:$L$23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'1. Signups'!$P$16:$P$23</c:f>
              <c:numCache>
                <c:formatCode>0%</c:formatCode>
                <c:ptCount val="7"/>
                <c:pt idx="0">
                  <c:v>0.39371012037328013</c:v>
                </c:pt>
                <c:pt idx="1">
                  <c:v>0.32802868195770629</c:v>
                </c:pt>
                <c:pt idx="2">
                  <c:v>0.33442709228389755</c:v>
                </c:pt>
                <c:pt idx="3">
                  <c:v>0.36056729367660961</c:v>
                </c:pt>
                <c:pt idx="4">
                  <c:v>0.29194159495376154</c:v>
                </c:pt>
                <c:pt idx="5">
                  <c:v>0.23411678149638704</c:v>
                </c:pt>
                <c:pt idx="6">
                  <c:v>0.24598341979270255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9E0-44A7-95B7-7FB93BFF11C2}"/>
            </c:ext>
          </c:extLst>
        </c:ser>
        <c:ser>
          <c:idx val="4"/>
          <c:order val="4"/>
          <c:tx>
            <c:strRef>
              <c:f>'1. Signups'!$Q$14:$Q$15</c:f>
              <c:strCache>
                <c:ptCount val="1"/>
                <c:pt idx="0">
                  <c:v>GrE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'1. Signups'!$L$16:$L$23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'1. Signups'!$Q$16:$Q$23</c:f>
              <c:numCache>
                <c:formatCode>0%</c:formatCode>
                <c:ptCount val="7"/>
                <c:pt idx="0">
                  <c:v>0.10035661096612879</c:v>
                </c:pt>
                <c:pt idx="1">
                  <c:v>0.1110101005698912</c:v>
                </c:pt>
                <c:pt idx="2">
                  <c:v>0.14519108703967537</c:v>
                </c:pt>
                <c:pt idx="3">
                  <c:v>0.14182754350376672</c:v>
                </c:pt>
                <c:pt idx="4">
                  <c:v>0.13050889549470193</c:v>
                </c:pt>
                <c:pt idx="5">
                  <c:v>0.14916219529057792</c:v>
                </c:pt>
                <c:pt idx="6">
                  <c:v>9.6962751560882091E-2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E0-44A7-95B7-7FB93BFF11C2}"/>
            </c:ext>
          </c:extLst>
        </c:ser>
        <c:ser>
          <c:idx val="5"/>
          <c:order val="5"/>
          <c:tx>
            <c:strRef>
              <c:f>'1. Signups'!$R$14:$R$15</c:f>
              <c:strCache>
                <c:ptCount val="1"/>
                <c:pt idx="0">
                  <c:v>ITA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9E0-44A7-95B7-7FB93BFF11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'1. Signups'!$L$16:$L$23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'1. Signups'!$R$16:$R$23</c:f>
              <c:numCache>
                <c:formatCode>0%</c:formatCode>
                <c:ptCount val="7"/>
                <c:pt idx="0">
                  <c:v>5.5230294169888915E-2</c:v>
                </c:pt>
                <c:pt idx="1">
                  <c:v>0.19251137094934898</c:v>
                </c:pt>
                <c:pt idx="2">
                  <c:v>0.15835499947336035</c:v>
                </c:pt>
                <c:pt idx="3">
                  <c:v>0.15596951018986127</c:v>
                </c:pt>
                <c:pt idx="4">
                  <c:v>0.15569409842594889</c:v>
                </c:pt>
                <c:pt idx="5">
                  <c:v>4.10718549530995E-2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89E0-44A7-95B7-7FB93BFF11C2}"/>
            </c:ext>
          </c:extLst>
        </c:ser>
        <c:ser>
          <c:idx val="6"/>
          <c:order val="6"/>
          <c:tx>
            <c:strRef>
              <c:f>'1. Signups'!$S$14:$S$15</c:f>
              <c:strCache>
                <c:ptCount val="1"/>
                <c:pt idx="0">
                  <c:v>NEuro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9E0-44A7-95B7-7FB93BFF11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'1. Signups'!$L$16:$L$23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'1. Signups'!$S$16:$S$23</c:f>
              <c:numCache>
                <c:formatCode>0%</c:formatCode>
                <c:ptCount val="7"/>
                <c:pt idx="0">
                  <c:v>0</c:v>
                </c:pt>
                <c:pt idx="1">
                  <c:v>1.0144731738567675E-2</c:v>
                </c:pt>
                <c:pt idx="2">
                  <c:v>3.456453830333335E-2</c:v>
                </c:pt>
                <c:pt idx="3">
                  <c:v>2.7922075807748789E-2</c:v>
                </c:pt>
                <c:pt idx="4">
                  <c:v>2.8331508380629162E-2</c:v>
                </c:pt>
                <c:pt idx="5">
                  <c:v>3.2929289358766031E-2</c:v>
                </c:pt>
                <c:pt idx="6">
                  <c:v>2.6292469320593391E-2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9E0-44A7-95B7-7FB93BFF11C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0"/>
        <c:overlap val="100"/>
        <c:axId val="616954688"/>
        <c:axId val="617017088"/>
      </c:barChart>
      <c:catAx>
        <c:axId val="616954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617017088"/>
        <c:crosses val="autoZero"/>
        <c:auto val="1"/>
        <c:lblAlgn val="ctr"/>
        <c:lblOffset val="100"/>
        <c:noMultiLvlLbl val="0"/>
      </c:catAx>
      <c:valAx>
        <c:axId val="617017088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616954688"/>
        <c:crosses val="autoZero"/>
        <c:crossBetween val="between"/>
      </c:valAx>
      <c:spPr>
        <a:noFill/>
        <a:ln w="0">
          <a:solidFill>
            <a:srgbClr val="777777">
              <a:shade val="15000"/>
            </a:srgbClr>
          </a:solidFill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000">
          <a:solidFill>
            <a:schemeClr val="bg1"/>
          </a:solidFill>
        </a:defRPr>
      </a:pPr>
      <a:endParaRPr lang="LID4096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[20250720 Marketing analysis v5.xlsx]2. Acquisition!PivotTable10</c:name>
    <c:fmtId val="2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2.8124499325921735E-2"/>
          <c:y val="6.0373216245883647E-2"/>
          <c:w val="0.90773021238350171"/>
          <c:h val="0.682041228325017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'2. Acquisition'!$AD$14</c:f>
              <c:strCache>
                <c:ptCount val="1"/>
                <c:pt idx="0">
                  <c:v>Sum of Signup to FT_mau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'2. Acquisition'!$AC$15:$AC$22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'2. Acquisition'!$AD$15:$AD$22</c:f>
              <c:numCache>
                <c:formatCode>0%</c:formatCode>
                <c:ptCount val="7"/>
                <c:pt idx="0">
                  <c:v>0.59107572835694644</c:v>
                </c:pt>
                <c:pt idx="1">
                  <c:v>0.54272155895393703</c:v>
                </c:pt>
                <c:pt idx="2">
                  <c:v>0.48253603529988559</c:v>
                </c:pt>
                <c:pt idx="3">
                  <c:v>0.39532107443235565</c:v>
                </c:pt>
                <c:pt idx="4">
                  <c:v>0.44069538861146057</c:v>
                </c:pt>
                <c:pt idx="5">
                  <c:v>0.47690678560187477</c:v>
                </c:pt>
                <c:pt idx="6">
                  <c:v>0.36683680068747426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35-4547-B1D8-91273DFD4C4A}"/>
            </c:ext>
          </c:extLst>
        </c:ser>
        <c:ser>
          <c:idx val="1"/>
          <c:order val="1"/>
          <c:tx>
            <c:strRef>
              <c:f>'2. Acquisition'!$AE$14</c:f>
              <c:strCache>
                <c:ptCount val="1"/>
                <c:pt idx="0">
                  <c:v>Sum of KYC to signups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'2. Acquisition'!$AC$15:$AC$22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'2. Acquisition'!$AE$15:$AE$22</c:f>
              <c:numCache>
                <c:formatCode>0%</c:formatCode>
                <c:ptCount val="7"/>
                <c:pt idx="0">
                  <c:v>0.67336964239090102</c:v>
                </c:pt>
                <c:pt idx="1">
                  <c:v>0.58763740681164445</c:v>
                </c:pt>
                <c:pt idx="2">
                  <c:v>0.58858898512828894</c:v>
                </c:pt>
                <c:pt idx="3">
                  <c:v>0.49629410536571789</c:v>
                </c:pt>
                <c:pt idx="4">
                  <c:v>0.5526818481701079</c:v>
                </c:pt>
                <c:pt idx="5">
                  <c:v>0.59353308709897257</c:v>
                </c:pt>
                <c:pt idx="6">
                  <c:v>0.53787278455323839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35-4547-B1D8-91273DFD4C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893351183"/>
        <c:axId val="1893352143"/>
      </c:barChart>
      <c:lineChart>
        <c:grouping val="stacked"/>
        <c:varyColors val="0"/>
        <c:ser>
          <c:idx val="2"/>
          <c:order val="2"/>
          <c:tx>
            <c:strRef>
              <c:f>'2. Acquisition'!$AF$14</c:f>
              <c:strCache>
                <c:ptCount val="1"/>
                <c:pt idx="0">
                  <c:v>Sum of KYC to FT_maus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t" anchorCtr="0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'2. Acquisition'!$AC$15:$AC$22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'2. Acquisition'!$AF$15:$AF$22</c:f>
              <c:numCache>
                <c:formatCode>0%</c:formatCode>
                <c:ptCount val="7"/>
                <c:pt idx="0">
                  <c:v>0.8777879059980227</c:v>
                </c:pt>
                <c:pt idx="1">
                  <c:v>0.92356536984020776</c:v>
                </c:pt>
                <c:pt idx="2">
                  <c:v>0.81981832397816956</c:v>
                </c:pt>
                <c:pt idx="3">
                  <c:v>0.79654597980978348</c:v>
                </c:pt>
                <c:pt idx="4">
                  <c:v>0.79737626641904946</c:v>
                </c:pt>
                <c:pt idx="5">
                  <c:v>0.80350497043537161</c:v>
                </c:pt>
                <c:pt idx="6">
                  <c:v>0.68201405838403217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435-4547-B1D8-91273DFD4C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93382863"/>
        <c:axId val="1893368943"/>
      </c:lineChart>
      <c:catAx>
        <c:axId val="1893351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893352143"/>
        <c:crosses val="autoZero"/>
        <c:auto val="1"/>
        <c:lblAlgn val="ctr"/>
        <c:lblOffset val="100"/>
        <c:noMultiLvlLbl val="0"/>
      </c:catAx>
      <c:valAx>
        <c:axId val="1893352143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893351183"/>
        <c:crosses val="autoZero"/>
        <c:crossBetween val="between"/>
      </c:valAx>
      <c:valAx>
        <c:axId val="1893368943"/>
        <c:scaling>
          <c:orientation val="minMax"/>
        </c:scaling>
        <c:delete val="1"/>
        <c:axPos val="r"/>
        <c:numFmt formatCode="0%" sourceLinked="1"/>
        <c:majorTickMark val="out"/>
        <c:minorTickMark val="none"/>
        <c:tickLblPos val="nextTo"/>
        <c:crossAx val="1893382863"/>
        <c:crosses val="max"/>
        <c:crossBetween val="between"/>
      </c:valAx>
      <c:catAx>
        <c:axId val="189338286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893368943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5.7442801039448231E-2"/>
          <c:y val="0.88204999279266605"/>
          <c:w val="0.89044801781911276"/>
          <c:h val="0.117950007207334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[20250720 Marketing analysis v5.xlsx]3. Engagement!PivotTable5</c:name>
    <c:fmtId val="8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1190133883368912E-2"/>
          <c:y val="0.1178324969908854"/>
          <c:w val="0.89916799393916647"/>
          <c:h val="0.7643350060182292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'3. Engagement'!$C$11:$C$12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'3. Engagement'!$B$13:$B$20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'3. Engagement'!$C$13:$C$20</c:f>
              <c:numCache>
                <c:formatCode>General</c:formatCode>
                <c:ptCount val="7"/>
              </c:numCache>
            </c:numRef>
          </c:val>
          <c:extLst>
            <c:ext xmlns:c16="http://schemas.microsoft.com/office/drawing/2014/chart" uri="{C3380CC4-5D6E-409C-BE32-E72D297353CC}">
              <c16:uniqueId val="{00000000-5CC4-4E1F-8447-AC50685D7DA0}"/>
            </c:ext>
          </c:extLst>
        </c:ser>
        <c:ser>
          <c:idx val="1"/>
          <c:order val="1"/>
          <c:tx>
            <c:strRef>
              <c:f>'3. Engagement'!$D$11:$D$12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'3. Engagement'!$B$13:$B$20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'3. Engagement'!$D$13:$D$20</c:f>
              <c:numCache>
                <c:formatCode>General</c:formatCode>
                <c:ptCount val="7"/>
                <c:pt idx="0">
                  <c:v>21835</c:v>
                </c:pt>
                <c:pt idx="1">
                  <c:v>250792</c:v>
                </c:pt>
                <c:pt idx="2">
                  <c:v>53847</c:v>
                </c:pt>
                <c:pt idx="3">
                  <c:v>247956</c:v>
                </c:pt>
                <c:pt idx="4">
                  <c:v>78339</c:v>
                </c:pt>
                <c:pt idx="5">
                  <c:v>158389</c:v>
                </c:pt>
                <c:pt idx="6">
                  <c:v>4140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C4-4E1F-8447-AC50685D7DA0}"/>
            </c:ext>
          </c:extLst>
        </c:ser>
        <c:ser>
          <c:idx val="2"/>
          <c:order val="2"/>
          <c:tx>
            <c:strRef>
              <c:f>'3. Engagement'!$E$11:$E$12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'3. Engagement'!$B$13:$B$20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'3. Engagement'!$E$13:$E$20</c:f>
              <c:numCache>
                <c:formatCode>General</c:formatCode>
                <c:ptCount val="7"/>
                <c:pt idx="0">
                  <c:v>21465</c:v>
                </c:pt>
                <c:pt idx="1">
                  <c:v>66993</c:v>
                </c:pt>
                <c:pt idx="2">
                  <c:v>44355</c:v>
                </c:pt>
                <c:pt idx="3">
                  <c:v>124202</c:v>
                </c:pt>
                <c:pt idx="4">
                  <c:v>82383</c:v>
                </c:pt>
                <c:pt idx="5">
                  <c:v>20855</c:v>
                </c:pt>
                <c:pt idx="6">
                  <c:v>23813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CC4-4E1F-8447-AC50685D7DA0}"/>
            </c:ext>
          </c:extLst>
        </c:ser>
        <c:ser>
          <c:idx val="3"/>
          <c:order val="3"/>
          <c:tx>
            <c:strRef>
              <c:f>'3. Engagement'!$F$11:$F$12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'3. Engagement'!$B$13:$B$20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'3. Engagement'!$F$13:$F$20</c:f>
              <c:numCache>
                <c:formatCode>General</c:formatCode>
                <c:ptCount val="7"/>
                <c:pt idx="0">
                  <c:v>-15839</c:v>
                </c:pt>
                <c:pt idx="1">
                  <c:v>-53883</c:v>
                </c:pt>
                <c:pt idx="2">
                  <c:v>-1871</c:v>
                </c:pt>
                <c:pt idx="3">
                  <c:v>-91370</c:v>
                </c:pt>
                <c:pt idx="4">
                  <c:v>-49559</c:v>
                </c:pt>
                <c:pt idx="5">
                  <c:v>54173</c:v>
                </c:pt>
                <c:pt idx="6">
                  <c:v>-4714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CC4-4E1F-8447-AC50685D7DA0}"/>
            </c:ext>
          </c:extLst>
        </c:ser>
        <c:ser>
          <c:idx val="4"/>
          <c:order val="4"/>
          <c:tx>
            <c:strRef>
              <c:f>'3. Engagement'!$G$11:$G$12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'3. Engagement'!$B$13:$B$20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'3. Engagement'!$G$13:$G$20</c:f>
              <c:numCache>
                <c:formatCode>General</c:formatCode>
                <c:ptCount val="7"/>
                <c:pt idx="0">
                  <c:v>6769</c:v>
                </c:pt>
                <c:pt idx="1">
                  <c:v>143125</c:v>
                </c:pt>
                <c:pt idx="2">
                  <c:v>58160</c:v>
                </c:pt>
                <c:pt idx="3">
                  <c:v>-93419</c:v>
                </c:pt>
                <c:pt idx="4">
                  <c:v>838</c:v>
                </c:pt>
                <c:pt idx="5">
                  <c:v>-19535</c:v>
                </c:pt>
                <c:pt idx="6">
                  <c:v>-1352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CC4-4E1F-8447-AC50685D7DA0}"/>
            </c:ext>
          </c:extLst>
        </c:ser>
        <c:ser>
          <c:idx val="5"/>
          <c:order val="5"/>
          <c:tx>
            <c:strRef>
              <c:f>'3. Engagement'!$H$11:$H$12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'3. Engagement'!$B$13:$B$20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'3. Engagement'!$H$13:$H$20</c:f>
              <c:numCache>
                <c:formatCode>General</c:formatCode>
                <c:ptCount val="7"/>
                <c:pt idx="0">
                  <c:v>-11441</c:v>
                </c:pt>
                <c:pt idx="1">
                  <c:v>-98410</c:v>
                </c:pt>
                <c:pt idx="2">
                  <c:v>-56942</c:v>
                </c:pt>
                <c:pt idx="3">
                  <c:v>-259710</c:v>
                </c:pt>
                <c:pt idx="4">
                  <c:v>-105596</c:v>
                </c:pt>
                <c:pt idx="5">
                  <c:v>-275768</c:v>
                </c:pt>
                <c:pt idx="6">
                  <c:v>-11167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CC4-4E1F-8447-AC50685D7DA0}"/>
            </c:ext>
          </c:extLst>
        </c:ser>
        <c:ser>
          <c:idx val="6"/>
          <c:order val="6"/>
          <c:tx>
            <c:strRef>
              <c:f>'3. Engagement'!$I$11:$I$12</c:f>
              <c:strCache>
                <c:ptCount val="1"/>
                <c:pt idx="0">
                  <c:v>2023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'3. Engagement'!$B$13:$B$20</c:f>
              <c:strCache>
                <c:ptCount val="7"/>
                <c:pt idx="0">
                  <c:v>AUT</c:v>
                </c:pt>
                <c:pt idx="1">
                  <c:v>DEU</c:v>
                </c:pt>
                <c:pt idx="2">
                  <c:v>ESP</c:v>
                </c:pt>
                <c:pt idx="3">
                  <c:v>FRA</c:v>
                </c:pt>
                <c:pt idx="4">
                  <c:v>GrE</c:v>
                </c:pt>
                <c:pt idx="5">
                  <c:v>ITA</c:v>
                </c:pt>
                <c:pt idx="6">
                  <c:v>NEuro</c:v>
                </c:pt>
              </c:strCache>
            </c:strRef>
          </c:cat>
          <c:val>
            <c:numRef>
              <c:f>'3. Engagement'!$I$13:$I$20</c:f>
              <c:numCache>
                <c:formatCode>General</c:formatCode>
                <c:ptCount val="7"/>
                <c:pt idx="0">
                  <c:v>-5317</c:v>
                </c:pt>
                <c:pt idx="1">
                  <c:v>27622</c:v>
                </c:pt>
                <c:pt idx="2">
                  <c:v>71903</c:v>
                </c:pt>
                <c:pt idx="3">
                  <c:v>61014</c:v>
                </c:pt>
                <c:pt idx="4">
                  <c:v>-2851</c:v>
                </c:pt>
                <c:pt idx="5">
                  <c:v>53775</c:v>
                </c:pt>
                <c:pt idx="6">
                  <c:v>-2100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CC4-4E1F-8447-AC50685D7D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199552"/>
        <c:axId val="208188512"/>
      </c:barChart>
      <c:catAx>
        <c:axId val="208199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208188512"/>
        <c:crosses val="autoZero"/>
        <c:auto val="1"/>
        <c:lblAlgn val="ctr"/>
        <c:lblOffset val="100"/>
        <c:noMultiLvlLbl val="0"/>
      </c:catAx>
      <c:valAx>
        <c:axId val="208188512"/>
        <c:scaling>
          <c:orientation val="minMax"/>
          <c:max val="300000"/>
          <c:min val="-3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208199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1900835362535193"/>
          <c:y val="1.0698069373769438E-3"/>
          <c:w val="0.77693191072097867"/>
          <c:h val="9.43874775013481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[20250720 Marketing analysis v5.xlsx]4. Retention!PivotTable3</c:name>
    <c:fmtId val="16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>
                <a:lumMod val="60000"/>
              </a:schemeClr>
            </a:solidFill>
            <a:ln w="9525">
              <a:solidFill>
                <a:schemeClr val="accent1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>
                <a:lumMod val="60000"/>
              </a:schemeClr>
            </a:solidFill>
            <a:ln w="9525">
              <a:solidFill>
                <a:schemeClr val="accent1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>
                <a:lumMod val="60000"/>
              </a:schemeClr>
            </a:solidFill>
            <a:ln w="9525">
              <a:solidFill>
                <a:schemeClr val="accent1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388383273742977E-2"/>
          <c:y val="0.17210068385587468"/>
          <c:w val="0.86288004479099301"/>
          <c:h val="0.69230551651595906"/>
        </c:manualLayout>
      </c:layout>
      <c:lineChart>
        <c:grouping val="standard"/>
        <c:varyColors val="0"/>
        <c:ser>
          <c:idx val="0"/>
          <c:order val="0"/>
          <c:tx>
            <c:strRef>
              <c:f>'4. Retention'!$C$14:$C$15</c:f>
              <c:strCache>
                <c:ptCount val="1"/>
                <c:pt idx="0">
                  <c:v>AUT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C00000"/>
              </a:solidFill>
              <a:ln w="9525">
                <a:solidFill>
                  <a:srgbClr val="C00000"/>
                </a:solidFill>
              </a:ln>
              <a:effectLst/>
            </c:spPr>
          </c:marker>
          <c:cat>
            <c:strRef>
              <c:f>'4. Retention'!$B$16:$B$23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Retention'!$C$16:$C$23</c:f>
              <c:numCache>
                <c:formatCode>0.0%</c:formatCode>
                <c:ptCount val="7"/>
                <c:pt idx="0">
                  <c:v>1.0707848888574761E-2</c:v>
                </c:pt>
                <c:pt idx="1">
                  <c:v>1.2744437673070961E-2</c:v>
                </c:pt>
                <c:pt idx="2">
                  <c:v>2.2775497715133333E-2</c:v>
                </c:pt>
                <c:pt idx="3">
                  <c:v>2.6909564479980618E-2</c:v>
                </c:pt>
                <c:pt idx="4">
                  <c:v>3.8283843287794966E-2</c:v>
                </c:pt>
                <c:pt idx="5">
                  <c:v>4.4257808401245144E-2</c:v>
                </c:pt>
                <c:pt idx="6">
                  <c:v>4.1910130767001182E-2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1FC-4ADA-AED5-B65468C03D05}"/>
            </c:ext>
          </c:extLst>
        </c:ser>
        <c:ser>
          <c:idx val="1"/>
          <c:order val="1"/>
          <c:tx>
            <c:strRef>
              <c:f>'4. Retention'!$D$14:$D$15</c:f>
              <c:strCache>
                <c:ptCount val="1"/>
                <c:pt idx="0">
                  <c:v>DEU</c:v>
                </c:pt>
              </c:strCache>
            </c:strRef>
          </c:tx>
          <c:spPr>
            <a:ln w="28575" cap="rnd">
              <a:solidFill>
                <a:srgbClr val="33333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33333"/>
              </a:solidFill>
              <a:ln w="9525">
                <a:solidFill>
                  <a:srgbClr val="333333"/>
                </a:solidFill>
              </a:ln>
              <a:effectLst/>
            </c:spPr>
          </c:marker>
          <c:cat>
            <c:strRef>
              <c:f>'4. Retention'!$B$16:$B$23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Retention'!$D$16:$D$23</c:f>
              <c:numCache>
                <c:formatCode>0.0%</c:formatCode>
                <c:ptCount val="7"/>
                <c:pt idx="0">
                  <c:v>3.1257391551161362E-2</c:v>
                </c:pt>
                <c:pt idx="1">
                  <c:v>3.1222471461135378E-2</c:v>
                </c:pt>
                <c:pt idx="2">
                  <c:v>4.9073566447943258E-2</c:v>
                </c:pt>
                <c:pt idx="3">
                  <c:v>4.9575961404205608E-2</c:v>
                </c:pt>
                <c:pt idx="4">
                  <c:v>6.0290475901158255E-2</c:v>
                </c:pt>
                <c:pt idx="5">
                  <c:v>6.6990405898281771E-2</c:v>
                </c:pt>
                <c:pt idx="6">
                  <c:v>6.4511885537752028E-2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1FC-4ADA-AED5-B65468C03D05}"/>
            </c:ext>
          </c:extLst>
        </c:ser>
        <c:ser>
          <c:idx val="2"/>
          <c:order val="2"/>
          <c:tx>
            <c:strRef>
              <c:f>'4. Retention'!$E$14:$E$15</c:f>
              <c:strCache>
                <c:ptCount val="1"/>
                <c:pt idx="0">
                  <c:v>ESP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C000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'4. Retention'!$B$16:$B$23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Retention'!$E$16:$E$23</c:f>
              <c:numCache>
                <c:formatCode>0.0%</c:formatCode>
                <c:ptCount val="7"/>
                <c:pt idx="0">
                  <c:v>3.432299546142209E-2</c:v>
                </c:pt>
                <c:pt idx="1">
                  <c:v>2.7704485488126648E-2</c:v>
                </c:pt>
                <c:pt idx="2">
                  <c:v>2.9268509804918991E-2</c:v>
                </c:pt>
                <c:pt idx="3">
                  <c:v>3.0670885392661242E-2</c:v>
                </c:pt>
                <c:pt idx="4">
                  <c:v>5.0690720745204788E-2</c:v>
                </c:pt>
                <c:pt idx="5">
                  <c:v>4.1977427408963812E-2</c:v>
                </c:pt>
                <c:pt idx="6">
                  <c:v>4.671905944348384E-2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1FC-4ADA-AED5-B65468C03D05}"/>
            </c:ext>
          </c:extLst>
        </c:ser>
        <c:ser>
          <c:idx val="3"/>
          <c:order val="3"/>
          <c:tx>
            <c:strRef>
              <c:f>'4. Retention'!$F$14:$F$15</c:f>
              <c:strCache>
                <c:ptCount val="1"/>
                <c:pt idx="0">
                  <c:v>FRA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'4. Retention'!$B$16:$B$23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Retention'!$F$16:$F$23</c:f>
              <c:numCache>
                <c:formatCode>0.0%</c:formatCode>
                <c:ptCount val="7"/>
                <c:pt idx="0">
                  <c:v>2.7647333229668791E-2</c:v>
                </c:pt>
                <c:pt idx="1">
                  <c:v>3.8980764172316364E-2</c:v>
                </c:pt>
                <c:pt idx="2">
                  <c:v>4.7656955961641725E-2</c:v>
                </c:pt>
                <c:pt idx="3">
                  <c:v>4.816416541167437E-2</c:v>
                </c:pt>
                <c:pt idx="4">
                  <c:v>6.2316076254165506E-2</c:v>
                </c:pt>
                <c:pt idx="5">
                  <c:v>7.8318894620359444E-2</c:v>
                </c:pt>
                <c:pt idx="6">
                  <c:v>6.7525688300618184E-2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1FC-4ADA-AED5-B65468C03D05}"/>
            </c:ext>
          </c:extLst>
        </c:ser>
        <c:ser>
          <c:idx val="4"/>
          <c:order val="4"/>
          <c:tx>
            <c:strRef>
              <c:f>'4. Retention'!$G$14:$G$15</c:f>
              <c:strCache>
                <c:ptCount val="1"/>
                <c:pt idx="0">
                  <c:v>GrE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9525">
                <a:solidFill>
                  <a:srgbClr val="00B0F0"/>
                </a:solidFill>
              </a:ln>
              <a:effectLst/>
            </c:spPr>
          </c:marker>
          <c:cat>
            <c:strRef>
              <c:f>'4. Retention'!$B$16:$B$23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Retention'!$G$16:$G$23</c:f>
              <c:numCache>
                <c:formatCode>0.0%</c:formatCode>
                <c:ptCount val="7"/>
                <c:pt idx="0">
                  <c:v>1.3967347445527346E-2</c:v>
                </c:pt>
                <c:pt idx="1">
                  <c:v>1.666990623756236E-2</c:v>
                </c:pt>
                <c:pt idx="2">
                  <c:v>2.4064086086681594E-2</c:v>
                </c:pt>
                <c:pt idx="3">
                  <c:v>2.5219956343520252E-2</c:v>
                </c:pt>
                <c:pt idx="4">
                  <c:v>4.0764488286066582E-2</c:v>
                </c:pt>
                <c:pt idx="5">
                  <c:v>4.5508819768475782E-2</c:v>
                </c:pt>
                <c:pt idx="6">
                  <c:v>3.6385526128533192E-2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1FC-4ADA-AED5-B65468C03D05}"/>
            </c:ext>
          </c:extLst>
        </c:ser>
        <c:ser>
          <c:idx val="5"/>
          <c:order val="5"/>
          <c:tx>
            <c:strRef>
              <c:f>'4. Retention'!$H$14:$H$15</c:f>
              <c:strCache>
                <c:ptCount val="1"/>
                <c:pt idx="0">
                  <c:v>ITA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'4. Retention'!$B$16:$B$23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Retention'!$H$16:$H$23</c:f>
              <c:numCache>
                <c:formatCode>0.0%</c:formatCode>
                <c:ptCount val="7"/>
                <c:pt idx="0">
                  <c:v>1.4385964912280702E-2</c:v>
                </c:pt>
                <c:pt idx="1">
                  <c:v>2.0658475264911678E-2</c:v>
                </c:pt>
                <c:pt idx="2">
                  <c:v>2.4788670653354446E-2</c:v>
                </c:pt>
                <c:pt idx="3">
                  <c:v>2.8891334867773882E-2</c:v>
                </c:pt>
                <c:pt idx="4">
                  <c:v>3.1389695858473537E-2</c:v>
                </c:pt>
                <c:pt idx="5">
                  <c:v>4.4623087064959391E-2</c:v>
                </c:pt>
                <c:pt idx="6">
                  <c:v>#N/A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1FC-4ADA-AED5-B65468C03D05}"/>
            </c:ext>
          </c:extLst>
        </c:ser>
        <c:ser>
          <c:idx val="6"/>
          <c:order val="6"/>
          <c:tx>
            <c:strRef>
              <c:f>'4. Retention'!$I$14:$I$15</c:f>
              <c:strCache>
                <c:ptCount val="1"/>
                <c:pt idx="0">
                  <c:v>NEuro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9525">
                <a:solidFill>
                  <a:srgbClr val="7030A0"/>
                </a:solidFill>
              </a:ln>
              <a:effectLst/>
            </c:spPr>
          </c:marker>
          <c:cat>
            <c:strRef>
              <c:f>'4. Retention'!$B$16:$B$23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Retention'!$I$16:$I$23</c:f>
              <c:numCache>
                <c:formatCode>0.0%</c:formatCode>
                <c:ptCount val="7"/>
                <c:pt idx="0">
                  <c:v>#N/A</c:v>
                </c:pt>
                <c:pt idx="1">
                  <c:v>1.1808576755748913E-2</c:v>
                </c:pt>
                <c:pt idx="2">
                  <c:v>2.5484696988172174E-2</c:v>
                </c:pt>
                <c:pt idx="3">
                  <c:v>3.2445930362787145E-2</c:v>
                </c:pt>
                <c:pt idx="4">
                  <c:v>5.5372572632846603E-2</c:v>
                </c:pt>
                <c:pt idx="5">
                  <c:v>4.7056030702477429E-2</c:v>
                </c:pt>
                <c:pt idx="6">
                  <c:v>3.5387163934743233E-2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1FC-4ADA-AED5-B65468C03D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0799504"/>
        <c:axId val="30816304"/>
      </c:lineChart>
      <c:catAx>
        <c:axId val="30799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30816304"/>
        <c:crosses val="autoZero"/>
        <c:auto val="1"/>
        <c:lblAlgn val="ctr"/>
        <c:lblOffset val="100"/>
        <c:noMultiLvlLbl val="0"/>
      </c:catAx>
      <c:valAx>
        <c:axId val="30816304"/>
        <c:scaling>
          <c:orientation val="minMax"/>
          <c:max val="8.0000000000000016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30799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1.9888897382972743E-2"/>
          <c:y val="3.9892034722049739E-2"/>
          <c:w val="0.9404189282164972"/>
          <c:h val="9.43585573322254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[20250720 Marketing analysis v5.xlsx]4. Retention!PivotTable4</c:name>
    <c:fmtId val="19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>
                <a:lumMod val="60000"/>
              </a:schemeClr>
            </a:solidFill>
            <a:ln w="9525">
              <a:solidFill>
                <a:schemeClr val="accent1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>
                <a:lumMod val="60000"/>
              </a:schemeClr>
            </a:solidFill>
            <a:ln w="9525">
              <a:solidFill>
                <a:schemeClr val="accent1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>
                <a:lumMod val="60000"/>
              </a:schemeClr>
            </a:solidFill>
            <a:ln w="9525">
              <a:solidFill>
                <a:schemeClr val="accent1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LID4096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8024970758718878E-2"/>
          <c:y val="0.10991159060760416"/>
          <c:w val="0.8833315047571092"/>
          <c:h val="0.67382254399429309"/>
        </c:manualLayout>
      </c:layout>
      <c:lineChart>
        <c:grouping val="standard"/>
        <c:varyColors val="0"/>
        <c:ser>
          <c:idx val="0"/>
          <c:order val="0"/>
          <c:tx>
            <c:strRef>
              <c:f>'4. Retention'!$M$14:$M$15</c:f>
              <c:strCache>
                <c:ptCount val="1"/>
                <c:pt idx="0">
                  <c:v>AUT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'4. Retention'!$L$16:$L$23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Retention'!$M$16:$M$23</c:f>
              <c:numCache>
                <c:formatCode>0%</c:formatCode>
                <c:ptCount val="7"/>
                <c:pt idx="0">
                  <c:v>0.86355444040004237</c:v>
                </c:pt>
                <c:pt idx="1">
                  <c:v>0.82770418363964893</c:v>
                </c:pt>
                <c:pt idx="2">
                  <c:v>0.82843212249812093</c:v>
                </c:pt>
                <c:pt idx="3">
                  <c:v>0.83849213560280256</c:v>
                </c:pt>
                <c:pt idx="4">
                  <c:v>0.86775206051710507</c:v>
                </c:pt>
                <c:pt idx="5">
                  <c:v>0.89498880766674827</c:v>
                </c:pt>
                <c:pt idx="6">
                  <c:v>0.91287800820811826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73B-483E-B002-411788FDA1FD}"/>
            </c:ext>
          </c:extLst>
        </c:ser>
        <c:ser>
          <c:idx val="1"/>
          <c:order val="1"/>
          <c:tx>
            <c:strRef>
              <c:f>'4. Retention'!$N$14:$N$15</c:f>
              <c:strCache>
                <c:ptCount val="1"/>
                <c:pt idx="0">
                  <c:v>DEU</c:v>
                </c:pt>
              </c:strCache>
            </c:strRef>
          </c:tx>
          <c:spPr>
            <a:ln w="28575" cap="rnd">
              <a:solidFill>
                <a:srgbClr val="33333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33333"/>
              </a:solidFill>
              <a:ln w="9525">
                <a:solidFill>
                  <a:srgbClr val="333333"/>
                </a:solidFill>
              </a:ln>
              <a:effectLst/>
            </c:spPr>
          </c:marker>
          <c:cat>
            <c:strRef>
              <c:f>'4. Retention'!$L$16:$L$23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Retention'!$N$16:$N$23</c:f>
              <c:numCache>
                <c:formatCode>0%</c:formatCode>
                <c:ptCount val="7"/>
                <c:pt idx="0">
                  <c:v>0.84950210511377078</c:v>
                </c:pt>
                <c:pt idx="1">
                  <c:v>0.83632268669457743</c:v>
                </c:pt>
                <c:pt idx="2">
                  <c:v>0.80347230550463433</c:v>
                </c:pt>
                <c:pt idx="3">
                  <c:v>0.83894945619510897</c:v>
                </c:pt>
                <c:pt idx="4">
                  <c:v>0.86732039970631791</c:v>
                </c:pt>
                <c:pt idx="5">
                  <c:v>0.8861970055860674</c:v>
                </c:pt>
                <c:pt idx="6">
                  <c:v>0.88882412163718616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73B-483E-B002-411788FDA1FD}"/>
            </c:ext>
          </c:extLst>
        </c:ser>
        <c:ser>
          <c:idx val="2"/>
          <c:order val="2"/>
          <c:tx>
            <c:strRef>
              <c:f>'4. Retention'!$O$14:$O$15</c:f>
              <c:strCache>
                <c:ptCount val="1"/>
                <c:pt idx="0">
                  <c:v>ESP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C000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'4. Retention'!$L$16:$L$23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Retention'!$O$16:$O$23</c:f>
              <c:numCache>
                <c:formatCode>0%</c:formatCode>
                <c:ptCount val="7"/>
                <c:pt idx="0">
                  <c:v>0.74631240544629351</c:v>
                </c:pt>
                <c:pt idx="1">
                  <c:v>0.57607739665787161</c:v>
                </c:pt>
                <c:pt idx="2">
                  <c:v>0.6827199430271893</c:v>
                </c:pt>
                <c:pt idx="3">
                  <c:v>0.74850621390103433</c:v>
                </c:pt>
                <c:pt idx="4">
                  <c:v>0.73934225151811894</c:v>
                </c:pt>
                <c:pt idx="5">
                  <c:v>0.82518538716110368</c:v>
                </c:pt>
                <c:pt idx="6">
                  <c:v>0.83109396464679297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73B-483E-B002-411788FDA1FD}"/>
            </c:ext>
          </c:extLst>
        </c:ser>
        <c:ser>
          <c:idx val="3"/>
          <c:order val="3"/>
          <c:tx>
            <c:strRef>
              <c:f>'4. Retention'!$P$14:$P$15</c:f>
              <c:strCache>
                <c:ptCount val="1"/>
                <c:pt idx="0">
                  <c:v>FRA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'4. Retention'!$L$16:$L$23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Retention'!$P$16:$P$23</c:f>
              <c:numCache>
                <c:formatCode>0%</c:formatCode>
                <c:ptCount val="7"/>
                <c:pt idx="0">
                  <c:v>0.76109469755870007</c:v>
                </c:pt>
                <c:pt idx="1">
                  <c:v>0.71636699956725747</c:v>
                </c:pt>
                <c:pt idx="2">
                  <c:v>0.74210830370798297</c:v>
                </c:pt>
                <c:pt idx="3">
                  <c:v>0.78312383196620616</c:v>
                </c:pt>
                <c:pt idx="4">
                  <c:v>0.84548712404968129</c:v>
                </c:pt>
                <c:pt idx="5">
                  <c:v>0.8698481351670212</c:v>
                </c:pt>
                <c:pt idx="6">
                  <c:v>0.91912632747507228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73B-483E-B002-411788FDA1FD}"/>
            </c:ext>
          </c:extLst>
        </c:ser>
        <c:ser>
          <c:idx val="4"/>
          <c:order val="4"/>
          <c:tx>
            <c:strRef>
              <c:f>'4. Retention'!$Q$14:$Q$15</c:f>
              <c:strCache>
                <c:ptCount val="1"/>
                <c:pt idx="0">
                  <c:v>GrE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9525">
                <a:solidFill>
                  <a:srgbClr val="7030A0"/>
                </a:solidFill>
              </a:ln>
              <a:effectLst/>
            </c:spPr>
          </c:marker>
          <c:cat>
            <c:strRef>
              <c:f>'4. Retention'!$L$16:$L$23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Retention'!$Q$16:$Q$23</c:f>
              <c:numCache>
                <c:formatCode>0%</c:formatCode>
                <c:ptCount val="7"/>
                <c:pt idx="0">
                  <c:v>0.75355391396113969</c:v>
                </c:pt>
                <c:pt idx="1">
                  <c:v>0.68373457732855725</c:v>
                </c:pt>
                <c:pt idx="2">
                  <c:v>0.69762651745174742</c:v>
                </c:pt>
                <c:pt idx="3">
                  <c:v>0.75342123876783051</c:v>
                </c:pt>
                <c:pt idx="4">
                  <c:v>0.80623427866831077</c:v>
                </c:pt>
                <c:pt idx="5">
                  <c:v>0.88639520014904261</c:v>
                </c:pt>
                <c:pt idx="6">
                  <c:v>0.90409361557566326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73B-483E-B002-411788FDA1FD}"/>
            </c:ext>
          </c:extLst>
        </c:ser>
        <c:ser>
          <c:idx val="5"/>
          <c:order val="5"/>
          <c:tx>
            <c:strRef>
              <c:f>'4. Retention'!$R$14:$R$15</c:f>
              <c:strCache>
                <c:ptCount val="1"/>
                <c:pt idx="0">
                  <c:v>ITA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'4. Retention'!$L$16:$L$23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Retention'!$R$16:$R$23</c:f>
              <c:numCache>
                <c:formatCode>0%</c:formatCode>
                <c:ptCount val="7"/>
                <c:pt idx="0">
                  <c:v>0.72374269005847958</c:v>
                </c:pt>
                <c:pt idx="1">
                  <c:v>0.52756008573158164</c:v>
                </c:pt>
                <c:pt idx="2">
                  <c:v>0.6967113097185329</c:v>
                </c:pt>
                <c:pt idx="3">
                  <c:v>0.81107519077043555</c:v>
                </c:pt>
                <c:pt idx="4">
                  <c:v>0.83607553414805102</c:v>
                </c:pt>
                <c:pt idx="5">
                  <c:v>0.87694839799736313</c:v>
                </c:pt>
                <c:pt idx="6">
                  <c:v>#N/A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473B-483E-B002-411788FDA1FD}"/>
            </c:ext>
          </c:extLst>
        </c:ser>
        <c:ser>
          <c:idx val="6"/>
          <c:order val="6"/>
          <c:tx>
            <c:strRef>
              <c:f>'4. Retention'!$S$14:$S$15</c:f>
              <c:strCache>
                <c:ptCount val="1"/>
                <c:pt idx="0">
                  <c:v>NEuro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9525">
                <a:solidFill>
                  <a:srgbClr val="7030A0"/>
                </a:solidFill>
              </a:ln>
              <a:effectLst/>
            </c:spPr>
          </c:marker>
          <c:cat>
            <c:strRef>
              <c:f>'4. Retention'!$L$16:$L$23</c:f>
              <c:strCache>
                <c:ptCount val="7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  <c:pt idx="6">
                  <c:v>2023</c:v>
                </c:pt>
              </c:strCache>
            </c:strRef>
          </c:cat>
          <c:val>
            <c:numRef>
              <c:f>'4. Retention'!$S$16:$S$23</c:f>
              <c:numCache>
                <c:formatCode>0%</c:formatCode>
                <c:ptCount val="7"/>
                <c:pt idx="0">
                  <c:v>#N/A</c:v>
                </c:pt>
                <c:pt idx="1">
                  <c:v>6.7122436295835919E-2</c:v>
                </c:pt>
                <c:pt idx="2">
                  <c:v>0.51239686217127989</c:v>
                </c:pt>
                <c:pt idx="3">
                  <c:v>0.67480234612863887</c:v>
                </c:pt>
                <c:pt idx="4">
                  <c:v>0.73514978172512424</c:v>
                </c:pt>
                <c:pt idx="5">
                  <c:v>0.8534642496818311</c:v>
                </c:pt>
                <c:pt idx="6">
                  <c:v>0.87592577075047862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473B-483E-B002-411788FDA1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07088927"/>
        <c:axId val="2107088447"/>
      </c:lineChart>
      <c:catAx>
        <c:axId val="21070889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2107088447"/>
        <c:crosses val="autoZero"/>
        <c:auto val="1"/>
        <c:lblAlgn val="ctr"/>
        <c:lblOffset val="100"/>
        <c:noMultiLvlLbl val="0"/>
      </c:catAx>
      <c:valAx>
        <c:axId val="2107088447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21070889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'[20250720 Marketing analysis v5.xlsx]Funnel'!$J$30:$M$30</cx:f>
        <cx:lvl ptCount="4">
          <cx:pt idx="0">Sum of signups (100%)</cx:pt>
          <cx:pt idx="1">Sum of kyc_completed</cx:pt>
          <cx:pt idx="2">Sum of first_time_mau</cx:pt>
          <cx:pt idx="3">Sum of retained_mau</cx:pt>
        </cx:lvl>
      </cx:strDim>
      <cx:numDim type="val">
        <cx:f dir="row">'[20250720 Marketing analysis v5.xlsx]Funnel'!$J$31:$M$31</cx:f>
        <cx:lvl ptCount="4" formatCode="General">
          <cx:pt idx="0">100</cx:pt>
          <cx:pt idx="1">67.860020520430581</cx:pt>
          <cx:pt idx="2">60.575847337271249</cx:pt>
          <cx:pt idx="3">48.924416414025771</cx:pt>
        </cx:lvl>
      </cx:numDim>
    </cx:data>
  </cx:chartData>
  <cx:chart>
    <cx:title pos="t" align="ctr" overlay="0">
      <cx:tx>
        <cx:txData>
          <cx:v>AUT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GB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Aptos Narrow" panose="02110004020202020204"/>
            </a:rPr>
            <a:t>AUT</a:t>
          </a:r>
        </a:p>
      </cx:txPr>
    </cx:title>
    <cx:plotArea>
      <cx:plotAreaRegion>
        <cx:series layoutId="funnel" uniqueId="{1EF6E900-1668-4BA3-9A27-F11E95F53894}">
          <cx:tx>
            <cx:txData>
              <cx:f>'[20250720 Marketing analysis v5.xlsx]Funnel'!$I$31</cx:f>
              <cx:v>AUT</cx:v>
            </cx:txData>
          </cx:tx>
          <cx:spPr>
            <a:solidFill>
              <a:srgbClr val="C00000"/>
            </a:solidFill>
          </cx:spPr>
          <cx:dataLabels>
            <cx:numFmt formatCode="#,##0" sourceLinked="0"/>
            <cx:visibility seriesName="0" categoryName="0" value="1"/>
            <cx:separator>, </cx:separator>
          </cx:dataLabels>
          <cx:dataId val="0"/>
        </cx:series>
      </cx:plotAreaRegion>
      <cx:axis id="0" hidden="1">
        <cx:catScaling gapWidth="0.0599999987"/>
        <cx:tickLabels/>
      </cx:axis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'[20250720 Marketing analysis v5.xlsx]Funnel'!$J$30:$M$30</cx:f>
        <cx:lvl ptCount="4">
          <cx:pt idx="0">Sum of signups (100%)</cx:pt>
          <cx:pt idx="1">Sum of kyc_completed</cx:pt>
          <cx:pt idx="2">Sum of first_time_mau</cx:pt>
          <cx:pt idx="3">Sum of retained_mau</cx:pt>
        </cx:lvl>
      </cx:strDim>
      <cx:numDim type="val">
        <cx:f dir="row">'[20250720 Marketing analysis v5.xlsx]Funnel'!$J$32:$M$32</cx:f>
        <cx:lvl ptCount="4" formatCode="General">
          <cx:pt idx="0">100</cx:pt>
          <cx:pt idx="1">55.524243295965562</cx:pt>
          <cx:pt idx="2">51.736198244784148</cx:pt>
          <cx:pt idx="3">42.422729494428935</cx:pt>
        </cx:lvl>
      </cx:numDim>
    </cx:data>
  </cx:chartData>
  <cx:chart>
    <cx:title pos="t" align="ctr" overlay="0">
      <cx:tx>
        <cx:txData>
          <cx:v>DEU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GB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Aptos Narrow" panose="02110004020202020204"/>
            </a:rPr>
            <a:t>DEU</a:t>
          </a:r>
        </a:p>
      </cx:txPr>
    </cx:title>
    <cx:plotArea>
      <cx:plotAreaRegion>
        <cx:series layoutId="funnel" uniqueId="{43E46D3B-C608-4B61-A855-BECFB23674A8}">
          <cx:tx>
            <cx:txData>
              <cx:f>'[20250720 Marketing analysis v5.xlsx]Funnel'!$I$32</cx:f>
              <cx:v>DEU</cx:v>
            </cx:txData>
          </cx:tx>
          <cx:spPr>
            <a:solidFill>
              <a:schemeClr val="bg1">
                <a:lumMod val="10000"/>
              </a:schemeClr>
            </a:solidFill>
          </cx:spPr>
          <cx:dataLabels>
            <cx:numFmt formatCode="#,##0" sourceLinked="0"/>
            <cx:visibility seriesName="0" categoryName="0" value="1"/>
            <cx:separator>, </cx:separator>
          </cx:dataLabels>
          <cx:dataId val="0"/>
        </cx:series>
      </cx:plotAreaRegion>
      <cx:axis id="0" hidden="1">
        <cx:catScaling gapWidth="0.0599999987"/>
        <cx:tickLabels/>
      </cx:axis>
    </cx:plotArea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'[20250720 Marketing analysis v5.xlsx]Funnel'!$J$30:$M$30</cx:f>
        <cx:lvl ptCount="4">
          <cx:pt idx="0">Sum of signups (100%)</cx:pt>
          <cx:pt idx="1">Sum of kyc_completed</cx:pt>
          <cx:pt idx="2">Sum of first_time_mau</cx:pt>
          <cx:pt idx="3">Sum of retained_mau</cx:pt>
        </cx:lvl>
      </cx:strDim>
      <cx:numDim type="val">
        <cx:f dir="row">'[20250720 Marketing analysis v5.xlsx]Funnel'!$J$33:$M$33</cx:f>
        <cx:lvl ptCount="4" formatCode="General">
          <cx:pt idx="0">100</cx:pt>
          <cx:pt idx="1">61.608393690034767</cx:pt>
          <cx:pt idx="2">53.4070761061881</cx:pt>
          <cx:pt idx="3">46.474132975131113</cx:pt>
        </cx:lvl>
      </cx:numDim>
    </cx:data>
  </cx:chartData>
  <cx:chart>
    <cx:title pos="t" align="ctr" overlay="0">
      <cx:tx>
        <cx:txData>
          <cx:v>ESP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GB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Aptos Narrow" panose="02110004020202020204"/>
            </a:rPr>
            <a:t>ESP</a:t>
          </a:r>
        </a:p>
      </cx:txPr>
    </cx:title>
    <cx:plotArea>
      <cx:plotAreaRegion>
        <cx:series layoutId="funnel" uniqueId="{FB5B23B7-010C-4975-A378-1DF853DE9197}">
          <cx:tx>
            <cx:txData>
              <cx:f>'[20250720 Marketing analysis v5.xlsx]Funnel'!$I$33</cx:f>
              <cx:v>ESP</cx:v>
            </cx:txData>
          </cx:tx>
          <cx:spPr>
            <a:solidFill>
              <a:srgbClr val="FFC000"/>
            </a:solidFill>
          </cx:spPr>
          <cx:dataLabels>
            <cx:numFmt formatCode="#,##0" sourceLinked="0"/>
            <cx:visibility seriesName="0" categoryName="0" value="1"/>
            <cx:separator>, </cx:separator>
          </cx:dataLabels>
          <cx:dataId val="0"/>
        </cx:series>
      </cx:plotAreaRegion>
      <cx:axis id="0" hidden="1">
        <cx:catScaling gapWidth="0.0599999987"/>
        <cx:tickLabels/>
      </cx:axis>
    </cx:plotArea>
  </cx:chart>
</cx:chartSpace>
</file>

<file path=ppt/charts/chartEx4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'[20250720 Marketing analysis v5.xlsx]Funnel'!$J$30:$M$30</cx:f>
        <cx:lvl ptCount="4">
          <cx:pt idx="0">Sum of signups (100%)</cx:pt>
          <cx:pt idx="1">Sum of kyc_completed</cx:pt>
          <cx:pt idx="2">Sum of first_time_mau</cx:pt>
          <cx:pt idx="3">Sum of retained_mau</cx:pt>
        </cx:lvl>
      </cx:strDim>
      <cx:numDim type="val">
        <cx:f dir="row">'[20250720 Marketing analysis v5.xlsx]Funnel'!$J$34:$M$34</cx:f>
        <cx:lvl ptCount="4" formatCode="General">
          <cx:pt idx="0">100</cx:pt>
          <cx:pt idx="1">35.839950448712131</cx:pt>
          <cx:pt idx="2">29.971670131977419</cx:pt>
          <cx:pt idx="3">12.447613300419235</cx:pt>
        </cx:lvl>
      </cx:numDim>
    </cx:data>
  </cx:chartData>
  <cx:chart>
    <cx:title pos="t" align="ctr" overlay="0">
      <cx:tx>
        <cx:txData>
          <cx:v>FRA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GB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Aptos Narrow" panose="02110004020202020204"/>
            </a:rPr>
            <a:t>FRA</a:t>
          </a:r>
        </a:p>
      </cx:txPr>
    </cx:title>
    <cx:plotArea>
      <cx:plotAreaRegion>
        <cx:series layoutId="funnel" uniqueId="{C8625D91-3386-4D3D-906B-7EEA1768F7CB}">
          <cx:tx>
            <cx:txData>
              <cx:f>'[20250720 Marketing analysis v5.xlsx]Funnel'!$I$34</cx:f>
              <cx:v>FRA</cx:v>
            </cx:txData>
          </cx:tx>
          <cx:spPr>
            <a:solidFill>
              <a:srgbClr val="0070C0"/>
            </a:solidFill>
          </cx:spPr>
          <cx:dataLabels>
            <cx:numFmt formatCode="#,##0" sourceLinked="0"/>
            <cx:visibility seriesName="0" categoryName="0" value="1"/>
            <cx:separator>, </cx:separator>
          </cx:dataLabels>
          <cx:dataId val="0"/>
        </cx:series>
      </cx:plotAreaRegion>
      <cx:axis id="0" hidden="1">
        <cx:catScaling gapWidth="0.0599999987"/>
        <cx:tickLabels/>
      </cx:axis>
    </cx:plotArea>
  </cx:chart>
</cx:chartSpace>
</file>

<file path=ppt/charts/chartEx5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'[20250720 Marketing analysis v5.xlsx]Funnel'!$J$30:$M$30</cx:f>
        <cx:lvl ptCount="4">
          <cx:pt idx="0">Sum of signups (100%)</cx:pt>
          <cx:pt idx="1">Sum of kyc_completed</cx:pt>
          <cx:pt idx="2">Sum of first_time_mau</cx:pt>
          <cx:pt idx="3">Sum of retained_mau</cx:pt>
        </cx:lvl>
      </cx:strDim>
      <cx:numDim type="val">
        <cx:f dir="row">'[20250720 Marketing analysis v5.xlsx]Funnel'!$J$35:$M$35</cx:f>
        <cx:lvl ptCount="4" formatCode="General">
          <cx:pt idx="0">100</cx:pt>
          <cx:pt idx="1">39.928929024513351</cx:pt>
          <cx:pt idx="2">32.992483664588647</cx:pt>
          <cx:pt idx="3">22.803142946785435</cx:pt>
        </cx:lvl>
      </cx:numDim>
    </cx:data>
  </cx:chartData>
  <cx:chart>
    <cx:title pos="t" align="ctr" overlay="0">
      <cx:tx>
        <cx:txData>
          <cx:v>GrE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GB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Aptos Narrow" panose="02110004020202020204"/>
            </a:rPr>
            <a:t>GrE</a:t>
          </a:r>
        </a:p>
      </cx:txPr>
    </cx:title>
    <cx:plotArea>
      <cx:plotAreaRegion>
        <cx:series layoutId="funnel" uniqueId="{FD6E4CA6-6D25-473A-A3FC-5F2F64A0B1BA}">
          <cx:tx>
            <cx:txData>
              <cx:f>'[20250720 Marketing analysis v5.xlsx]Funnel'!$I$35</cx:f>
              <cx:v>GrE</cx:v>
            </cx:txData>
          </cx:tx>
          <cx:spPr>
            <a:solidFill>
              <a:srgbClr val="00B0F0"/>
            </a:solidFill>
          </cx:spPr>
          <cx:dataLabels>
            <cx:numFmt formatCode="#,##0" sourceLinked="0"/>
            <cx:visibility seriesName="0" categoryName="0" value="1"/>
            <cx:separator>, </cx:separator>
          </cx:dataLabels>
          <cx:dataId val="0"/>
        </cx:series>
      </cx:plotAreaRegion>
      <cx:axis id="0" hidden="1">
        <cx:catScaling gapWidth="0.0599999987"/>
        <cx:tickLabels/>
      </cx:axis>
    </cx:plotArea>
  </cx:chart>
</cx:chartSpace>
</file>

<file path=ppt/charts/chartEx6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'[20250720 Marketing analysis v5.xlsx]Funnel'!$J$30:$M$30</cx:f>
        <cx:lvl ptCount="4">
          <cx:pt idx="0">Sum of signups (100%)</cx:pt>
          <cx:pt idx="1">Sum of kyc_completed</cx:pt>
          <cx:pt idx="2">Sum of first_time_mau</cx:pt>
          <cx:pt idx="3">Sum of retained_mau</cx:pt>
        </cx:lvl>
      </cx:strDim>
      <cx:numDim type="val">
        <cx:f dir="row">'[20250720 Marketing analysis v5.xlsx]Funnel'!$J$36:$M$36</cx:f>
        <cx:lvl ptCount="4" formatCode="General">
          <cx:pt idx="0">100</cx:pt>
          <cx:pt idx="1">55.793310607850422</cx:pt>
          <cx:pt idx="2">61.47861892065206</cx:pt>
          <cx:pt idx="3">22.726045428465348</cx:pt>
        </cx:lvl>
      </cx:numDim>
    </cx:data>
  </cx:chartData>
  <cx:chart>
    <cx:title pos="t" align="ctr" overlay="0">
      <cx:tx>
        <cx:txData>
          <cx:v>ITA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GB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Aptos Narrow" panose="02110004020202020204"/>
            </a:rPr>
            <a:t>ITA</a:t>
          </a:r>
        </a:p>
      </cx:txPr>
    </cx:title>
    <cx:plotArea>
      <cx:plotAreaRegion>
        <cx:series layoutId="funnel" uniqueId="{CCF34939-CB1F-424B-A6AB-39822754CD96}">
          <cx:tx>
            <cx:txData>
              <cx:f>'[20250720 Marketing analysis v5.xlsx]Funnel'!$I$36</cx:f>
              <cx:v>ITA</cx:v>
            </cx:txData>
          </cx:tx>
          <cx:spPr>
            <a:solidFill>
              <a:srgbClr val="00B050"/>
            </a:solidFill>
          </cx:spPr>
          <cx:dataLabels>
            <cx:numFmt formatCode="#,##0" sourceLinked="0"/>
            <cx:visibility seriesName="0" categoryName="0" value="1"/>
            <cx:separator>, </cx:separator>
            <cx:dataLabel idx="0">
              <cx:numFmt formatCode="#,##0" sourceLinked="0"/>
              <cx:visibility seriesName="0" categoryName="0" value="1"/>
              <cx:separator>, </cx:separator>
            </cx:dataLabel>
          </cx:dataLabels>
          <cx:dataId val="0"/>
        </cx:series>
      </cx:plotAreaRegion>
      <cx:axis id="0" hidden="1">
        <cx:catScaling gapWidth="0.0599999987"/>
        <cx:tickLabels/>
      </cx:axis>
    </cx:plotArea>
  </cx:chart>
</cx:chartSpace>
</file>

<file path=ppt/charts/chartEx7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'[20250720 Marketing analysis v5.xlsx]Funnel'!$J$30:$M$30</cx:f>
        <cx:lvl ptCount="4">
          <cx:pt idx="0">Sum of signups (100%)</cx:pt>
          <cx:pt idx="1">Sum of kyc_completed</cx:pt>
          <cx:pt idx="2">Sum of first_time_mau</cx:pt>
          <cx:pt idx="3">Sum of retained_mau</cx:pt>
        </cx:lvl>
      </cx:strDim>
      <cx:numDim type="val">
        <cx:f dir="row">'[20250720 Marketing analysis v5.xlsx]Funnel'!$J$37:$M$37</cx:f>
        <cx:lvl ptCount="4" formatCode="General">
          <cx:pt idx="0">100</cx:pt>
          <cx:pt idx="1">46.454567528954691</cx:pt>
          <cx:pt idx="2">34.346394709944825</cx:pt>
          <cx:pt idx="3">27.216565868753772</cx:pt>
        </cx:lvl>
      </cx:numDim>
    </cx:data>
  </cx:chartData>
  <cx:chart>
    <cx:title pos="t" align="ctr" overlay="0">
      <cx:tx>
        <cx:txData>
          <cx:v>NEuro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GB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Aptos Narrow" panose="02110004020202020204"/>
            </a:rPr>
            <a:t>NEuro</a:t>
          </a:r>
        </a:p>
      </cx:txPr>
    </cx:title>
    <cx:plotArea>
      <cx:plotAreaRegion>
        <cx:series layoutId="funnel" uniqueId="{028AD5B6-6965-4A1D-809F-CC8F2D6C71A2}">
          <cx:tx>
            <cx:txData>
              <cx:f>'[20250720 Marketing analysis v5.xlsx]Funnel'!$I$37</cx:f>
              <cx:v>NEuro</cx:v>
            </cx:txData>
          </cx:tx>
          <cx:spPr>
            <a:solidFill>
              <a:srgbClr val="7030A0"/>
            </a:solidFill>
          </cx:spPr>
          <cx:dataLabels>
            <cx:numFmt formatCode="#,##0" sourceLinked="0"/>
            <cx:visibility seriesName="0" categoryName="0" value="1"/>
            <cx:separator>, </cx:separator>
          </cx:dataLabels>
          <cx:dataId val="0"/>
        </cx:series>
      </cx:plotAreaRegion>
      <cx:axis id="0" hidden="1">
        <cx:catScaling gapWidth="0.0599999987"/>
        <cx:tickLabels/>
      </cx:axis>
    </cx:plotArea>
  </cx:chart>
</cx:chartSpace>
</file>

<file path=ppt/charts/chartEx8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'[20250720 Marketing analysis v5.xlsx]Funnel'!$J$30:$M$30</cx:f>
        <cx:lvl ptCount="4">
          <cx:pt idx="0">Sum of signups (100%)</cx:pt>
          <cx:pt idx="1">Sum of kyc_completed</cx:pt>
          <cx:pt idx="2">Sum of first_time_mau</cx:pt>
          <cx:pt idx="3">Sum of retained_mau</cx:pt>
        </cx:lvl>
      </cx:strDim>
      <cx:numDim type="val">
        <cx:f dir="row">'[20250720 Marketing analysis v5.xlsx]Funnel'!$J$38:$M$38</cx:f>
        <cx:lvl ptCount="4" formatCode="General">
          <cx:pt idx="0">100</cx:pt>
          <cx:pt idx="1">50.07224205408157</cx:pt>
          <cx:pt idx="2">44.45154555045049</cx:pt>
          <cx:pt idx="3">32.900741132389825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n-GB" sz="1400" b="0" i="0" u="none" strike="noStrike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Aptos Narrow" panose="02110004020202020204"/>
              </a:rPr>
              <a:t>Total</a:t>
            </a:r>
          </a:p>
        </cx:rich>
      </cx:tx>
    </cx:title>
    <cx:plotArea>
      <cx:plotAreaRegion>
        <cx:series layoutId="funnel" uniqueId="{63662255-FA12-4EC9-BAE9-94CD23176287}">
          <cx:tx>
            <cx:txData>
              <cx:f>'[20250720 Marketing analysis v5.xlsx]Funnel'!$I$38</cx:f>
              <cx:v>N26</cx:v>
            </cx:txData>
          </cx:tx>
          <cx:dataLabels>
            <cx:numFmt formatCode="#,##0" sourceLinked="0"/>
            <cx:visibility seriesName="0" categoryName="0" value="1"/>
            <cx:separator>, </cx:separator>
          </cx:dataLabels>
          <cx:dataId val="0"/>
        </cx:series>
      </cx:plotAreaRegion>
      <cx:axis id="0" hidden="1">
        <cx:catScaling gapWidth="0.0599999987"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843BF706-2FBC-D077-311B-417C721F0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D4707666-6436-E86C-745D-B101EF8A62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0CEF5CC9-4721-522D-73B4-E878FA3B3B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1698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C240EE73-6A86-7FD4-2E44-59700FECE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96C6531C-DD01-701D-1CE6-3BA0571C70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68948A64-BCBE-769B-2A55-239CF1759C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256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3E19843B-87F6-2106-7756-A07B5DAF4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DE00B867-91CA-D1D9-7755-D468132B48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35E9202A-03CF-40A7-8EE2-D1A1056005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441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C56F76F6-BF33-CBF0-ACFC-DE7349611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AE9C8B3B-F49F-39CF-66C6-7B24A0CAA1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D222D548-2FC0-1A1A-C263-072991A841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7762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DC1625C3-489D-54CC-1F2E-E3EEF055A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4F98017B-A382-1A0B-B416-5BFB79D1E4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704E9B48-30FB-1B03-56F6-7291577DEA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508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793FF427-4D8D-7098-B525-37B6CF4FE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51727946-4A69-6AAA-D7B8-7E25028888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CB50A250-1215-800E-10F6-7A94834B53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971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1A7A410F-72D3-90BF-9E2C-6164BDA49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B72BD2C6-0D06-B123-E08C-B36094CA8E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87EC78B3-F5F6-4845-EE61-67CE5303BB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0041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D0B34F71-D788-D8D5-E942-EF292B84A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B5198A63-B4F1-F0D9-BDEF-4B6B107661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5FE312D4-F4E6-8FF6-2A89-DDDB7160E6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09984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F1090B28-80C6-B218-3C53-131825134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82A62D38-B6AF-16B8-5ABB-1F8E4871F3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2CC27EA5-309D-9112-4605-E6955157CA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27412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>
          <a:extLst>
            <a:ext uri="{FF2B5EF4-FFF2-40B4-BE49-F238E27FC236}">
              <a16:creationId xmlns:a16="http://schemas.microsoft.com/office/drawing/2014/main" id="{E2B7D38E-233C-4D52-204D-AE24FA713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>
            <a:extLst>
              <a:ext uri="{FF2B5EF4-FFF2-40B4-BE49-F238E27FC236}">
                <a16:creationId xmlns:a16="http://schemas.microsoft.com/office/drawing/2014/main" id="{372EB8A7-9D84-3267-2396-ADE71845D1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>
            <a:extLst>
              <a:ext uri="{FF2B5EF4-FFF2-40B4-BE49-F238E27FC236}">
                <a16:creationId xmlns:a16="http://schemas.microsoft.com/office/drawing/2014/main" id="{88783C8E-E5BE-2B50-E93A-FB4DEC6F22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8806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346075" y="130450"/>
            <a:ext cx="4889100" cy="488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11" name="Google Shape;11;p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-19050" y="232800"/>
            <a:ext cx="8930250" cy="5027400"/>
            <a:chOff x="-19050" y="232800"/>
            <a:chExt cx="8930250" cy="5027400"/>
          </a:xfrm>
        </p:grpSpPr>
        <p:sp>
          <p:nvSpPr>
            <p:cNvPr id="28" name="Google Shape;28;p4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" name="Google Shape;29;p4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4"/>
            <p:cNvCxnSpPr/>
            <p:nvPr/>
          </p:nvCxnSpPr>
          <p:spPr>
            <a:xfrm>
              <a:off x="8911200" y="4917300"/>
              <a:ext cx="0" cy="342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anken Grotesk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-2613450" y="-126025"/>
            <a:ext cx="5402100" cy="54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71" name="Google Shape;71;p9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9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496850" y="1021763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496850" y="3117038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8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sp>
          <p:nvSpPr>
            <p:cNvPr id="269" name="Google Shape;269;p2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28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cxnSp>
            <p:nvCxnSpPr>
              <p:cNvPr id="271" name="Google Shape;271;p28"/>
              <p:cNvCxnSpPr/>
              <p:nvPr/>
            </p:nvCxnSpPr>
            <p:spPr>
              <a:xfrm rot="10800000">
                <a:off x="232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28"/>
              <p:cNvCxnSpPr/>
              <p:nvPr/>
            </p:nvCxnSpPr>
            <p:spPr>
              <a:xfrm rot="10800000">
                <a:off x="8911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9"/>
          <p:cNvGrpSpPr/>
          <p:nvPr/>
        </p:nvGrpSpPr>
        <p:grpSpPr>
          <a:xfrm>
            <a:off x="232200" y="232800"/>
            <a:ext cx="9045000" cy="4975500"/>
            <a:chOff x="232200" y="232800"/>
            <a:chExt cx="9045000" cy="4975500"/>
          </a:xfrm>
        </p:grpSpPr>
        <p:sp>
          <p:nvSpPr>
            <p:cNvPr id="276" name="Google Shape;276;p2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7" name="Google Shape;277;p29"/>
            <p:cNvCxnSpPr/>
            <p:nvPr/>
          </p:nvCxnSpPr>
          <p:spPr>
            <a:xfrm>
              <a:off x="8911200" y="232800"/>
              <a:ext cx="366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232200" y="4917300"/>
              <a:ext cx="1200" cy="291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4" r:id="rId5"/>
    <p:sldLayoutId id="214748367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oppins" panose="00000500000000000000" pitchFamily="2" charset="0"/>
          <a:ea typeface="Poppins" panose="00000500000000000000" pitchFamily="2" charset="0"/>
          <a:cs typeface="Poppins" panose="00000500000000000000" pitchFamily="2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oppins" panose="00000500000000000000" pitchFamily="2" charset="0"/>
          <a:ea typeface="Poppins" panose="00000500000000000000" pitchFamily="2" charset="0"/>
          <a:cs typeface="Poppins" panose="00000500000000000000" pitchFamily="2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14/relationships/chartEx" Target="../charts/chartEx6.xml"/><Relationship Id="rId18" Type="http://schemas.openxmlformats.org/officeDocument/2006/relationships/image" Target="../media/image9.png"/><Relationship Id="rId3" Type="http://schemas.microsoft.com/office/2014/relationships/chartEx" Target="../charts/chartEx1.xml"/><Relationship Id="rId7" Type="http://schemas.microsoft.com/office/2014/relationships/chartEx" Target="../charts/chartEx3.xml"/><Relationship Id="rId12" Type="http://schemas.openxmlformats.org/officeDocument/2006/relationships/image" Target="../media/image6.png"/><Relationship Id="rId17" Type="http://schemas.microsoft.com/office/2014/relationships/chartEx" Target="../charts/chartEx8.xml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14/relationships/chartEx" Target="../charts/chartEx5.xml"/><Relationship Id="rId5" Type="http://schemas.microsoft.com/office/2014/relationships/chartEx" Target="../charts/chartEx2.xml"/><Relationship Id="rId15" Type="http://schemas.microsoft.com/office/2014/relationships/chartEx" Target="../charts/chartEx7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14/relationships/chartEx" Target="../charts/chartEx4.xml"/><Relationship Id="rId1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openxmlformats.org/officeDocument/2006/relationships/package" Target="../embeddings/Microsoft_Excel_Worksheet3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Marketing Growth &amp; Funnel Analysis</a:t>
            </a:r>
            <a:endParaRPr dirty="0"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Descriptive Performance Overview | 2018–2023</a:t>
            </a:r>
            <a:endParaRPr lang="en-IN" dirty="0"/>
          </a:p>
        </p:txBody>
      </p:sp>
      <p:sp>
        <p:nvSpPr>
          <p:cNvPr id="2" name="Google Shape;290;p33">
            <a:extLst>
              <a:ext uri="{FF2B5EF4-FFF2-40B4-BE49-F238E27FC236}">
                <a16:creationId xmlns:a16="http://schemas.microsoft.com/office/drawing/2014/main" id="{9B946112-B6A3-0523-CE35-47EF9F53C6D6}"/>
              </a:ext>
            </a:extLst>
          </p:cNvPr>
          <p:cNvSpPr txBox="1">
            <a:spLocks/>
          </p:cNvSpPr>
          <p:nvPr/>
        </p:nvSpPr>
        <p:spPr>
          <a:xfrm>
            <a:off x="1087125" y="3473288"/>
            <a:ext cx="58974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Hanken Grotesk"/>
                <a:cs typeface="Arial" panose="020B0604020202020204" pitchFamily="34" charset="0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r>
              <a:rPr lang="en-IN" dirty="0"/>
              <a:t>Divya Kumar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2C8A8CFB-16E2-99A4-5175-690BCB39E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CC7B7349-FDBC-9437-906E-6B7EAF3E92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533" y="445025"/>
            <a:ext cx="81784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Objective and scope</a:t>
            </a:r>
            <a:endParaRPr sz="26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EB5D999-1430-ECBF-E8C7-5A9A780181BF}"/>
              </a:ext>
            </a:extLst>
          </p:cNvPr>
          <p:cNvSpPr/>
          <p:nvPr/>
        </p:nvSpPr>
        <p:spPr>
          <a:xfrm>
            <a:off x="720001" y="1215750"/>
            <a:ext cx="3912556" cy="32331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b="1" dirty="0">
                <a:solidFill>
                  <a:schemeClr val="tx1"/>
                </a:solidFill>
              </a:rPr>
              <a:t>Goal: </a:t>
            </a:r>
            <a:r>
              <a:rPr lang="en-US" sz="1200" dirty="0">
                <a:solidFill>
                  <a:schemeClr val="tx1"/>
                </a:solidFill>
              </a:rPr>
              <a:t>Identify and describe patterns in company’s user growth, acquisition efficiency, engagement, and retention performance across markets from 2018 to 2023</a:t>
            </a:r>
          </a:p>
          <a:p>
            <a:pPr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b="1" dirty="0">
                <a:solidFill>
                  <a:schemeClr val="tx1"/>
                </a:solidFill>
              </a:rPr>
              <a:t>Analysis: </a:t>
            </a:r>
            <a:r>
              <a:rPr lang="en-US" sz="1200" dirty="0">
                <a:solidFill>
                  <a:schemeClr val="tx1"/>
                </a:solidFill>
              </a:rPr>
              <a:t>Trends in user signups across country groups, funnel performance from signup → KYC → activation (ftMAU), net user engagement changes (based on active/lapsed/reactivated users), retention patterns including churn and reactivation</a:t>
            </a:r>
          </a:p>
          <a:p>
            <a:pPr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b="1" dirty="0">
                <a:solidFill>
                  <a:schemeClr val="tx1"/>
                </a:solidFill>
              </a:rPr>
              <a:t>Analysis does not cover: </a:t>
            </a:r>
            <a:r>
              <a:rPr lang="en-US" sz="1200" dirty="0">
                <a:solidFill>
                  <a:schemeClr val="tx1"/>
                </a:solidFill>
              </a:rPr>
              <a:t>Causal attribution (e.g., no campaign or market factor analysis), No user-level behavioral segmentation, does not explain why changes occurred . focuses on what happened</a:t>
            </a:r>
          </a:p>
          <a:p>
            <a:pPr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b="1" dirty="0">
                <a:solidFill>
                  <a:schemeClr val="tx1"/>
                </a:solidFill>
              </a:rPr>
              <a:t>Tools used: </a:t>
            </a:r>
            <a:r>
              <a:rPr lang="en-US" sz="1200" dirty="0">
                <a:solidFill>
                  <a:schemeClr val="tx1"/>
                </a:solidFill>
              </a:rPr>
              <a:t>Python (Jupyter notebook), SQL (Postgres), Excel, </a:t>
            </a:r>
            <a:r>
              <a:rPr lang="en-US" sz="1200" dirty="0" err="1">
                <a:solidFill>
                  <a:schemeClr val="tx1"/>
                </a:solidFill>
              </a:rPr>
              <a:t>Powerpoint</a:t>
            </a:r>
            <a:r>
              <a:rPr lang="en-US" sz="1200" b="1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1566494-FF6D-9DA1-B3E5-AB489A53FBE3}"/>
              </a:ext>
            </a:extLst>
          </p:cNvPr>
          <p:cNvSpPr/>
          <p:nvPr/>
        </p:nvSpPr>
        <p:spPr>
          <a:xfrm>
            <a:off x="4814225" y="1215750"/>
            <a:ext cx="3983266" cy="32331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600"/>
              </a:spcAft>
            </a:pPr>
            <a:r>
              <a:rPr lang="en-IN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Assumptions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Country/ regions: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AUT Austria; DEU Germany; ESP Spain; FRA France; GrE Greece; ITA Italy; Neuro Northern Europe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Italy Data After 2022: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Ignored due to halted signups post-2022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Churned MAU: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 is assumed that users first lapse before they are classified as churned - meaning churn is a subsequent state following inactivity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Duplicate Removals: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Any row with identical values across all relevant fields is considered a true duplicate and has been removed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Filter: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years 2017 and 2024 have been omitted from analysis due to incomplete or missing data in multiple months</a:t>
            </a:r>
          </a:p>
        </p:txBody>
      </p:sp>
    </p:spTree>
    <p:extLst>
      <p:ext uri="{BB962C8B-B14F-4D97-AF65-F5344CB8AC3E}">
        <p14:creationId xmlns:p14="http://schemas.microsoft.com/office/powerpoint/2010/main" val="2500785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925886E4-6E1D-FEC0-E096-908843807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67E46AD8-510E-F782-276E-5818F3362C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445025"/>
            <a:ext cx="819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Calculated Metrics and Assumptions </a:t>
            </a:r>
            <a:endParaRPr sz="2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B90984-2DA0-EF43-B09B-DAF680A18710}"/>
              </a:ext>
            </a:extLst>
          </p:cNvPr>
          <p:cNvSpPr/>
          <p:nvPr/>
        </p:nvSpPr>
        <p:spPr>
          <a:xfrm>
            <a:off x="720000" y="1215750"/>
            <a:ext cx="4304799" cy="32331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600"/>
              </a:spcAft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Measures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country_group</a:t>
            </a: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Market segment or region name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Signups: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Number of users who completed sign-up procedures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kyc_completed</a:t>
            </a: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 who completed Know-Your-Customer verification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first_time_mau</a:t>
            </a: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(FT_mau):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FT Monthly Active Users (MAUs) - users using the app for the first time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lapsed_mau</a:t>
            </a: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 who previously used the app but became inactive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reactivated_mau</a:t>
            </a: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 who were previously lapsed but returned.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churned_mau</a:t>
            </a: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 who closed their bank account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month_year date: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Month-Year combination in date format for filtering and ordering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56179F-B7BD-69E9-1E46-8743CC224867}"/>
              </a:ext>
            </a:extLst>
          </p:cNvPr>
          <p:cNvSpPr/>
          <p:nvPr/>
        </p:nvSpPr>
        <p:spPr>
          <a:xfrm>
            <a:off x="5024800" y="1215750"/>
            <a:ext cx="3749040" cy="32331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600"/>
              </a:spcAft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Calculated Fields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 Active Mau: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first_time_mau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reactivated_mau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lapsed_mau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KYC conversion rate: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kyc_completed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/signups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FT_mau</a:t>
            </a: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conversion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first_time_mau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kyc_completed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Signup to </a:t>
            </a:r>
            <a:r>
              <a:rPr lang="en-US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FT_mau</a:t>
            </a: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conversion: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first_time_mau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/signups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Reactivation rate: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reactivated_mau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lapsed_mau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Churn_rate</a:t>
            </a:r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churned_mau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lapsed_mau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943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7C85BE32-3A36-C6F8-694B-5620C0981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C5F664DA-456F-D80E-2860-67155ACC45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067" y="445025"/>
            <a:ext cx="81869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600" dirty="0"/>
              <a:t>For every 100 signups, each market has: </a:t>
            </a:r>
          </a:p>
        </p:txBody>
      </p:sp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50" name="Chart 49">
                <a:extLst>
                  <a:ext uri="{FF2B5EF4-FFF2-40B4-BE49-F238E27FC236}">
                    <a16:creationId xmlns:a16="http://schemas.microsoft.com/office/drawing/2014/main" id="{502261A2-FA2C-06A9-C263-5E6BB81A077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72522075"/>
                  </p:ext>
                </p:extLst>
              </p:nvPr>
            </p:nvGraphicFramePr>
            <p:xfrm>
              <a:off x="3070850" y="1223676"/>
              <a:ext cx="1280160" cy="143884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50" name="Chart 49">
                <a:extLst>
                  <a:ext uri="{FF2B5EF4-FFF2-40B4-BE49-F238E27FC236}">
                    <a16:creationId xmlns:a16="http://schemas.microsoft.com/office/drawing/2014/main" id="{502261A2-FA2C-06A9-C263-5E6BB81A07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70850" y="1223676"/>
                <a:ext cx="1280160" cy="1438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51" name="Chart 50">
                <a:extLst>
                  <a:ext uri="{FF2B5EF4-FFF2-40B4-BE49-F238E27FC236}">
                    <a16:creationId xmlns:a16="http://schemas.microsoft.com/office/drawing/2014/main" id="{CD780004-2B26-416F-A86E-B126901C924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928866098"/>
                  </p:ext>
                </p:extLst>
              </p:nvPr>
            </p:nvGraphicFramePr>
            <p:xfrm>
              <a:off x="4969064" y="1223676"/>
              <a:ext cx="1280160" cy="143884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5"/>
              </a:graphicData>
            </a:graphic>
          </p:graphicFrame>
        </mc:Choice>
        <mc:Fallback xmlns="">
          <p:pic>
            <p:nvPicPr>
              <p:cNvPr id="51" name="Chart 50">
                <a:extLst>
                  <a:ext uri="{FF2B5EF4-FFF2-40B4-BE49-F238E27FC236}">
                    <a16:creationId xmlns:a16="http://schemas.microsoft.com/office/drawing/2014/main" id="{CD780004-2B26-416F-A86E-B126901C92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969064" y="1223676"/>
                <a:ext cx="1280160" cy="1438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52" name="Chart 51">
                <a:extLst>
                  <a:ext uri="{FF2B5EF4-FFF2-40B4-BE49-F238E27FC236}">
                    <a16:creationId xmlns:a16="http://schemas.microsoft.com/office/drawing/2014/main" id="{14882703-64C6-4022-8F2A-4F09C17B5D1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412825258"/>
                  </p:ext>
                </p:extLst>
              </p:nvPr>
            </p:nvGraphicFramePr>
            <p:xfrm>
              <a:off x="6867277" y="1223676"/>
              <a:ext cx="1280160" cy="143884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7"/>
              </a:graphicData>
            </a:graphic>
          </p:graphicFrame>
        </mc:Choice>
        <mc:Fallback xmlns="">
          <p:pic>
            <p:nvPicPr>
              <p:cNvPr id="52" name="Chart 51">
                <a:extLst>
                  <a:ext uri="{FF2B5EF4-FFF2-40B4-BE49-F238E27FC236}">
                    <a16:creationId xmlns:a16="http://schemas.microsoft.com/office/drawing/2014/main" id="{14882703-64C6-4022-8F2A-4F09C17B5D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67277" y="1223676"/>
                <a:ext cx="1280160" cy="1438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53" name="Chart 52">
                <a:extLst>
                  <a:ext uri="{FF2B5EF4-FFF2-40B4-BE49-F238E27FC236}">
                    <a16:creationId xmlns:a16="http://schemas.microsoft.com/office/drawing/2014/main" id="{9E21BA1C-8E0E-4CA7-B584-8187FE6CDC0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18677692"/>
                  </p:ext>
                </p:extLst>
              </p:nvPr>
            </p:nvGraphicFramePr>
            <p:xfrm>
              <a:off x="1172636" y="2964573"/>
              <a:ext cx="1280160" cy="143884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9"/>
              </a:graphicData>
            </a:graphic>
          </p:graphicFrame>
        </mc:Choice>
        <mc:Fallback xmlns="">
          <p:pic>
            <p:nvPicPr>
              <p:cNvPr id="53" name="Chart 52">
                <a:extLst>
                  <a:ext uri="{FF2B5EF4-FFF2-40B4-BE49-F238E27FC236}">
                    <a16:creationId xmlns:a16="http://schemas.microsoft.com/office/drawing/2014/main" id="{9E21BA1C-8E0E-4CA7-B584-8187FE6CDC0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72636" y="2964573"/>
                <a:ext cx="1280160" cy="1438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54" name="Chart 53">
                <a:extLst>
                  <a:ext uri="{FF2B5EF4-FFF2-40B4-BE49-F238E27FC236}">
                    <a16:creationId xmlns:a16="http://schemas.microsoft.com/office/drawing/2014/main" id="{E870B6BE-33BE-44D5-92F7-3D9EF049643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586255316"/>
                  </p:ext>
                </p:extLst>
              </p:nvPr>
            </p:nvGraphicFramePr>
            <p:xfrm>
              <a:off x="3070850" y="2964573"/>
              <a:ext cx="1280160" cy="143884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11"/>
              </a:graphicData>
            </a:graphic>
          </p:graphicFrame>
        </mc:Choice>
        <mc:Fallback xmlns="">
          <p:pic>
            <p:nvPicPr>
              <p:cNvPr id="54" name="Chart 53">
                <a:extLst>
                  <a:ext uri="{FF2B5EF4-FFF2-40B4-BE49-F238E27FC236}">
                    <a16:creationId xmlns:a16="http://schemas.microsoft.com/office/drawing/2014/main" id="{E870B6BE-33BE-44D5-92F7-3D9EF04964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070850" y="2964573"/>
                <a:ext cx="1280160" cy="1438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55" name="Chart 54">
                <a:extLst>
                  <a:ext uri="{FF2B5EF4-FFF2-40B4-BE49-F238E27FC236}">
                    <a16:creationId xmlns:a16="http://schemas.microsoft.com/office/drawing/2014/main" id="{6735A8D6-F1BE-4E3A-B869-4D56E2CEA51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687171509"/>
                  </p:ext>
                </p:extLst>
              </p:nvPr>
            </p:nvGraphicFramePr>
            <p:xfrm>
              <a:off x="4969064" y="2964573"/>
              <a:ext cx="1280160" cy="143884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13"/>
              </a:graphicData>
            </a:graphic>
          </p:graphicFrame>
        </mc:Choice>
        <mc:Fallback xmlns="">
          <p:pic>
            <p:nvPicPr>
              <p:cNvPr id="55" name="Chart 54">
                <a:extLst>
                  <a:ext uri="{FF2B5EF4-FFF2-40B4-BE49-F238E27FC236}">
                    <a16:creationId xmlns:a16="http://schemas.microsoft.com/office/drawing/2014/main" id="{6735A8D6-F1BE-4E3A-B869-4D56E2CEA5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969064" y="2964573"/>
                <a:ext cx="1280160" cy="1438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56" name="Chart 55">
                <a:extLst>
                  <a:ext uri="{FF2B5EF4-FFF2-40B4-BE49-F238E27FC236}">
                    <a16:creationId xmlns:a16="http://schemas.microsoft.com/office/drawing/2014/main" id="{8443A6BB-186C-4A0F-B286-C3F1AD888EC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003261735"/>
                  </p:ext>
                </p:extLst>
              </p:nvPr>
            </p:nvGraphicFramePr>
            <p:xfrm>
              <a:off x="6867277" y="2964573"/>
              <a:ext cx="1280160" cy="143884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15"/>
              </a:graphicData>
            </a:graphic>
          </p:graphicFrame>
        </mc:Choice>
        <mc:Fallback xmlns="">
          <p:pic>
            <p:nvPicPr>
              <p:cNvPr id="56" name="Chart 55">
                <a:extLst>
                  <a:ext uri="{FF2B5EF4-FFF2-40B4-BE49-F238E27FC236}">
                    <a16:creationId xmlns:a16="http://schemas.microsoft.com/office/drawing/2014/main" id="{8443A6BB-186C-4A0F-B286-C3F1AD888EC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867277" y="2964573"/>
                <a:ext cx="1280160" cy="1438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cx2="http://schemas.microsoft.com/office/drawing/2015/10/21/chartex" Requires="cx2">
          <p:graphicFrame>
            <p:nvGraphicFramePr>
              <p:cNvPr id="57" name="Chart 56">
                <a:extLst>
                  <a:ext uri="{FF2B5EF4-FFF2-40B4-BE49-F238E27FC236}">
                    <a16:creationId xmlns:a16="http://schemas.microsoft.com/office/drawing/2014/main" id="{3AAAC27E-C85F-4E94-8C9D-A169E63AC2F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615506654"/>
                  </p:ext>
                </p:extLst>
              </p:nvPr>
            </p:nvGraphicFramePr>
            <p:xfrm>
              <a:off x="1172636" y="1223676"/>
              <a:ext cx="1280160" cy="143884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17"/>
              </a:graphicData>
            </a:graphic>
          </p:graphicFrame>
        </mc:Choice>
        <mc:Fallback>
          <p:pic>
            <p:nvPicPr>
              <p:cNvPr id="57" name="Chart 56">
                <a:extLst>
                  <a:ext uri="{FF2B5EF4-FFF2-40B4-BE49-F238E27FC236}">
                    <a16:creationId xmlns:a16="http://schemas.microsoft.com/office/drawing/2014/main" id="{3AAAC27E-C85F-4E94-8C9D-A169E63AC2F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72636" y="1223676"/>
                <a:ext cx="1280160" cy="1438848"/>
              </a:xfrm>
              <a:prstGeom prst="rect">
                <a:avLst/>
              </a:prstGeom>
            </p:spPr>
          </p:pic>
        </mc:Fallback>
      </mc:AlternateContent>
      <p:sp>
        <p:nvSpPr>
          <p:cNvPr id="58" name="Rectangle 57">
            <a:extLst>
              <a:ext uri="{FF2B5EF4-FFF2-40B4-BE49-F238E27FC236}">
                <a16:creationId xmlns:a16="http://schemas.microsoft.com/office/drawing/2014/main" id="{CD79FBD7-DB8D-98C6-1C6A-43055E114D87}"/>
              </a:ext>
            </a:extLst>
          </p:cNvPr>
          <p:cNvSpPr/>
          <p:nvPr/>
        </p:nvSpPr>
        <p:spPr>
          <a:xfrm>
            <a:off x="297023" y="1651364"/>
            <a:ext cx="879846" cy="177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200" dirty="0">
                <a:solidFill>
                  <a:schemeClr val="tx1"/>
                </a:solidFill>
              </a:rPr>
              <a:t>Sign-ups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9D10007-0D97-E9E8-F969-B22EAAC08CF6}"/>
              </a:ext>
            </a:extLst>
          </p:cNvPr>
          <p:cNvSpPr/>
          <p:nvPr/>
        </p:nvSpPr>
        <p:spPr>
          <a:xfrm>
            <a:off x="297023" y="1943100"/>
            <a:ext cx="879846" cy="177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200" dirty="0">
                <a:solidFill>
                  <a:schemeClr val="tx1"/>
                </a:solidFill>
              </a:rPr>
              <a:t>KYCs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DF94E43-35B4-E04E-1FFB-48D11A6F7B2C}"/>
              </a:ext>
            </a:extLst>
          </p:cNvPr>
          <p:cNvSpPr/>
          <p:nvPr/>
        </p:nvSpPr>
        <p:spPr>
          <a:xfrm>
            <a:off x="297023" y="2218145"/>
            <a:ext cx="879846" cy="177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200" dirty="0">
                <a:solidFill>
                  <a:schemeClr val="tx1"/>
                </a:solidFill>
              </a:rPr>
              <a:t>FTUs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34A07B8-DE4C-6534-6520-F5620F8E9E55}"/>
              </a:ext>
            </a:extLst>
          </p:cNvPr>
          <p:cNvSpPr/>
          <p:nvPr/>
        </p:nvSpPr>
        <p:spPr>
          <a:xfrm>
            <a:off x="297023" y="2459687"/>
            <a:ext cx="879846" cy="1777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200" dirty="0">
                <a:solidFill>
                  <a:schemeClr val="tx1"/>
                </a:solidFill>
              </a:rPr>
              <a:t>Users</a:t>
            </a:r>
          </a:p>
        </p:txBody>
      </p:sp>
      <p:grpSp>
        <p:nvGrpSpPr>
          <p:cNvPr id="451" name="Group 450">
            <a:extLst>
              <a:ext uri="{FF2B5EF4-FFF2-40B4-BE49-F238E27FC236}">
                <a16:creationId xmlns:a16="http://schemas.microsoft.com/office/drawing/2014/main" id="{3BB74FC5-DAEB-74BB-223A-EE34E620EC38}"/>
              </a:ext>
            </a:extLst>
          </p:cNvPr>
          <p:cNvGrpSpPr/>
          <p:nvPr/>
        </p:nvGrpSpPr>
        <p:grpSpPr>
          <a:xfrm>
            <a:off x="297023" y="3303362"/>
            <a:ext cx="879846" cy="986122"/>
            <a:chOff x="297023" y="3303362"/>
            <a:chExt cx="879846" cy="986122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561F068-6517-0457-60A4-D621E639B778}"/>
                </a:ext>
              </a:extLst>
            </p:cNvPr>
            <p:cNvSpPr/>
            <p:nvPr/>
          </p:nvSpPr>
          <p:spPr>
            <a:xfrm>
              <a:off x="297023" y="3303362"/>
              <a:ext cx="879846" cy="1777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200" dirty="0">
                  <a:solidFill>
                    <a:schemeClr val="tx1"/>
                  </a:solidFill>
                </a:rPr>
                <a:t>Sign-ups</a:t>
              </a:r>
            </a:p>
          </p:txBody>
        </p:sp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C379CAE4-929B-175B-44A7-A8777867044B}"/>
                </a:ext>
              </a:extLst>
            </p:cNvPr>
            <p:cNvSpPr/>
            <p:nvPr/>
          </p:nvSpPr>
          <p:spPr>
            <a:xfrm>
              <a:off x="297023" y="3595098"/>
              <a:ext cx="879846" cy="1777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200" dirty="0">
                  <a:solidFill>
                    <a:schemeClr val="tx1"/>
                  </a:solidFill>
                </a:rPr>
                <a:t>KYCs</a:t>
              </a:r>
            </a:p>
          </p:txBody>
        </p: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9BB2887B-7809-A8D6-9FBC-E6714ED4E91A}"/>
                </a:ext>
              </a:extLst>
            </p:cNvPr>
            <p:cNvSpPr/>
            <p:nvPr/>
          </p:nvSpPr>
          <p:spPr>
            <a:xfrm>
              <a:off x="297023" y="3870143"/>
              <a:ext cx="879846" cy="1777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200" dirty="0">
                  <a:solidFill>
                    <a:schemeClr val="tx1"/>
                  </a:solidFill>
                </a:rPr>
                <a:t>FTUs</a:t>
              </a:r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30EF6087-CBFB-CC45-4825-F8FF4F4D848E}"/>
                </a:ext>
              </a:extLst>
            </p:cNvPr>
            <p:cNvSpPr/>
            <p:nvPr/>
          </p:nvSpPr>
          <p:spPr>
            <a:xfrm>
              <a:off x="297023" y="4111685"/>
              <a:ext cx="879846" cy="1777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200" dirty="0">
                  <a:solidFill>
                    <a:schemeClr val="tx1"/>
                  </a:solidFill>
                </a:rPr>
                <a:t>Users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810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4BECBE38-6123-7536-81BB-8C6E29BE8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7F7ED4-E0F6-696A-D843-83DA37E54454}"/>
              </a:ext>
            </a:extLst>
          </p:cNvPr>
          <p:cNvSpPr/>
          <p:nvPr/>
        </p:nvSpPr>
        <p:spPr>
          <a:xfrm>
            <a:off x="250101" y="1326183"/>
            <a:ext cx="8686800" cy="332952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</a:rPr>
              <a:t>KYC Conversion Rates: Low overall, but big differences:</a:t>
            </a:r>
            <a:r>
              <a:rPr lang="en-US" sz="1200" b="1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Germany, Italy, and Spain show strong KYC conversion, while France has the weakest</a:t>
            </a:r>
          </a:p>
          <a:p>
            <a:pPr marL="400050" lvl="6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Potential actions: </a:t>
            </a:r>
          </a:p>
          <a:p>
            <a:pPr marL="457200" lvl="3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Investigate the drop-off points in France’s KYC process . UI issues, ID requirements, or verification delays</a:t>
            </a:r>
          </a:p>
          <a:p>
            <a:pPr marL="457200" lvl="3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Simplify and align KYC flows to mirror the smoother experience in Germany, Italy (if applicable)</a:t>
            </a: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rgbClr val="002060"/>
              </a:solidFill>
            </a:endParaRP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</a:rPr>
              <a:t>FTU Conversion: Germany leads, others lag: </a:t>
            </a:r>
            <a:r>
              <a:rPr lang="en-US" sz="1200" dirty="0">
                <a:solidFill>
                  <a:schemeClr val="tx1"/>
                </a:solidFill>
              </a:rPr>
              <a:t>FTU conversion from signups is strong in Austria and Germany, but weak in other countries</a:t>
            </a:r>
          </a:p>
          <a:p>
            <a:pPr marL="400050" lvl="6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Actions: </a:t>
            </a:r>
          </a:p>
          <a:p>
            <a:pPr marL="457200" lvl="3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Use Germany's FTU onboarding as a model . Quick wins via improved welcome flows, in-app nudges, and activation hooks</a:t>
            </a:r>
          </a:p>
          <a:p>
            <a:pPr marL="457200" lvl="3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Prioritize FTU conversion improvements . This is a controllable metric with high impact on growth</a:t>
            </a:r>
          </a:p>
        </p:txBody>
      </p:sp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5360E055-BC9E-1F11-9FBA-416E7D77D7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533" y="445025"/>
            <a:ext cx="81784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Inferences</a:t>
            </a:r>
            <a:endParaRPr sz="2600" dirty="0"/>
          </a:p>
        </p:txBody>
      </p:sp>
    </p:spTree>
    <p:extLst>
      <p:ext uri="{BB962C8B-B14F-4D97-AF65-F5344CB8AC3E}">
        <p14:creationId xmlns:p14="http://schemas.microsoft.com/office/powerpoint/2010/main" val="716921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F5C5EFBC-B3A5-9A70-30EA-E248E3450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95219C5B-1081-0667-A4BF-953A2E1C25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533" y="445025"/>
            <a:ext cx="81784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Inferences</a:t>
            </a:r>
            <a:endParaRPr sz="2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E3C833-A5C3-E078-18CE-4A1782E3E550}"/>
              </a:ext>
            </a:extLst>
          </p:cNvPr>
          <p:cNvSpPr/>
          <p:nvPr/>
        </p:nvSpPr>
        <p:spPr>
          <a:xfrm>
            <a:off x="250101" y="1326183"/>
            <a:ext cx="8686800" cy="3021067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2860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</a:rPr>
              <a:t>Net Active Users: </a:t>
            </a:r>
            <a:r>
              <a:rPr lang="en-US" sz="1200" dirty="0">
                <a:solidFill>
                  <a:schemeClr val="tx1"/>
                </a:solidFill>
              </a:rPr>
              <a:t>2022 saw a decline across all regions: 2022 saw negative change in net active users, a critical signal of declining product engagement</a:t>
            </a:r>
          </a:p>
          <a:p>
            <a:pPr marL="400050" lvl="6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Actions: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</a:p>
          <a:p>
            <a:pPr marL="457200" lvl="3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Investigate the drivers behind this dip. Was it macroeconomic, product-related, or marketing?</a:t>
            </a:r>
          </a:p>
          <a:p>
            <a:pPr marL="457200" lvl="3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Actively track net active users as a core health metric, and improve accuracy by using better data sources (e.g. event tracking, logs, real-time MAU tagging)</a:t>
            </a: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rgbClr val="002060"/>
              </a:solidFill>
            </a:endParaRP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2060"/>
                </a:solidFill>
              </a:rPr>
              <a:t>Churn Rate Investigation:</a:t>
            </a:r>
            <a:r>
              <a:rPr lang="en-US" sz="1200" b="1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Highest in Germany and France have the highest churn volumes, likely due to their larger user base</a:t>
            </a:r>
          </a:p>
          <a:p>
            <a:pPr marL="400050" lvl="6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1"/>
                </a:solidFill>
              </a:rPr>
              <a:t>Potential actions: </a:t>
            </a:r>
          </a:p>
          <a:p>
            <a:pPr marL="457200" lvl="3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Identify the key causes of churn - e.g., product dissatisfaction, poor UX, or customer support issues</a:t>
            </a:r>
          </a:p>
          <a:p>
            <a:pPr marL="457200" lvl="3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Address churn triggers via targeted engagement, improved onboarding, or loyalty programs</a:t>
            </a: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tx1"/>
              </a:solidFill>
            </a:endParaRPr>
          </a:p>
          <a:p>
            <a:pPr marL="2286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027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4C804231-B4B1-0340-9F1D-9D65F11E8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DE038543-F3F4-75BA-CCC4-3D4B82D227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067" y="445025"/>
            <a:ext cx="81869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analysis focuses on four key aspects:</a:t>
            </a:r>
            <a:endParaRPr lang="en-US" sz="2600" dirty="0"/>
          </a:p>
        </p:txBody>
      </p:sp>
      <p:sp>
        <p:nvSpPr>
          <p:cNvPr id="2" name="Google Shape;506;p46">
            <a:extLst>
              <a:ext uri="{FF2B5EF4-FFF2-40B4-BE49-F238E27FC236}">
                <a16:creationId xmlns:a16="http://schemas.microsoft.com/office/drawing/2014/main" id="{79025FD2-5D47-49DA-FE2C-82F71D3EE289}"/>
              </a:ext>
            </a:extLst>
          </p:cNvPr>
          <p:cNvSpPr txBox="1">
            <a:spLocks/>
          </p:cNvSpPr>
          <p:nvPr/>
        </p:nvSpPr>
        <p:spPr>
          <a:xfrm>
            <a:off x="508672" y="2368887"/>
            <a:ext cx="1828101" cy="1555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Hanken Grotesk"/>
              <a:buChar char="●"/>
              <a:defRPr sz="14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anken Grotesk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>
              <a:buNone/>
            </a:pPr>
            <a:r>
              <a:rPr lang="en-US" dirty="0"/>
              <a:t>Analyzing growth trends and market share shifts across country groups</a:t>
            </a:r>
          </a:p>
        </p:txBody>
      </p:sp>
      <p:sp>
        <p:nvSpPr>
          <p:cNvPr id="6" name="Google Shape;509;p46">
            <a:extLst>
              <a:ext uri="{FF2B5EF4-FFF2-40B4-BE49-F238E27FC236}">
                <a16:creationId xmlns:a16="http://schemas.microsoft.com/office/drawing/2014/main" id="{2D8D32B5-B0CA-A6EE-6FB4-6E55E6BE38B9}"/>
              </a:ext>
            </a:extLst>
          </p:cNvPr>
          <p:cNvSpPr txBox="1">
            <a:spLocks/>
          </p:cNvSpPr>
          <p:nvPr/>
        </p:nvSpPr>
        <p:spPr>
          <a:xfrm>
            <a:off x="508673" y="1725854"/>
            <a:ext cx="1828100" cy="507632"/>
          </a:xfrm>
          <a:prstGeom prst="homePlat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Signups</a:t>
            </a:r>
          </a:p>
        </p:txBody>
      </p:sp>
      <p:sp>
        <p:nvSpPr>
          <p:cNvPr id="3" name="Google Shape;507;p46">
            <a:extLst>
              <a:ext uri="{FF2B5EF4-FFF2-40B4-BE49-F238E27FC236}">
                <a16:creationId xmlns:a16="http://schemas.microsoft.com/office/drawing/2014/main" id="{367A89FD-D8F2-6DE8-2678-65D0627CA583}"/>
              </a:ext>
            </a:extLst>
          </p:cNvPr>
          <p:cNvSpPr txBox="1">
            <a:spLocks/>
          </p:cNvSpPr>
          <p:nvPr/>
        </p:nvSpPr>
        <p:spPr>
          <a:xfrm>
            <a:off x="2642505" y="2368887"/>
            <a:ext cx="1828101" cy="1555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Evaluating funnel performance from signup to activation, highlighting conversion efficiency</a:t>
            </a:r>
          </a:p>
        </p:txBody>
      </p:sp>
      <p:sp>
        <p:nvSpPr>
          <p:cNvPr id="7" name="Google Shape;510;p46">
            <a:extLst>
              <a:ext uri="{FF2B5EF4-FFF2-40B4-BE49-F238E27FC236}">
                <a16:creationId xmlns:a16="http://schemas.microsoft.com/office/drawing/2014/main" id="{352CF901-07DA-F8A8-4D3D-5889894B299A}"/>
              </a:ext>
            </a:extLst>
          </p:cNvPr>
          <p:cNvSpPr txBox="1">
            <a:spLocks/>
          </p:cNvSpPr>
          <p:nvPr/>
        </p:nvSpPr>
        <p:spPr>
          <a:xfrm>
            <a:off x="2642506" y="1725854"/>
            <a:ext cx="1828100" cy="507632"/>
          </a:xfrm>
          <a:prstGeom prst="homePlat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Acquisition</a:t>
            </a:r>
          </a:p>
        </p:txBody>
      </p:sp>
      <p:sp>
        <p:nvSpPr>
          <p:cNvPr id="4" name="Google Shape;508;p46">
            <a:extLst>
              <a:ext uri="{FF2B5EF4-FFF2-40B4-BE49-F238E27FC236}">
                <a16:creationId xmlns:a16="http://schemas.microsoft.com/office/drawing/2014/main" id="{EB872150-40DC-D7E3-08B8-34BA35D51D90}"/>
              </a:ext>
            </a:extLst>
          </p:cNvPr>
          <p:cNvSpPr txBox="1">
            <a:spLocks/>
          </p:cNvSpPr>
          <p:nvPr/>
        </p:nvSpPr>
        <p:spPr>
          <a:xfrm>
            <a:off x="4776337" y="2368887"/>
            <a:ext cx="1828101" cy="1555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Measuring net user engagement by tracking net active users over time</a:t>
            </a:r>
          </a:p>
        </p:txBody>
      </p:sp>
      <p:sp>
        <p:nvSpPr>
          <p:cNvPr id="8" name="Google Shape;511;p46">
            <a:extLst>
              <a:ext uri="{FF2B5EF4-FFF2-40B4-BE49-F238E27FC236}">
                <a16:creationId xmlns:a16="http://schemas.microsoft.com/office/drawing/2014/main" id="{84F3D0B8-4D2A-4501-54DB-8766FCDF893B}"/>
              </a:ext>
            </a:extLst>
          </p:cNvPr>
          <p:cNvSpPr txBox="1">
            <a:spLocks/>
          </p:cNvSpPr>
          <p:nvPr/>
        </p:nvSpPr>
        <p:spPr>
          <a:xfrm>
            <a:off x="4776339" y="1725854"/>
            <a:ext cx="1828100" cy="507632"/>
          </a:xfrm>
          <a:prstGeom prst="homePlat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Engagement</a:t>
            </a:r>
          </a:p>
        </p:txBody>
      </p:sp>
      <p:sp>
        <p:nvSpPr>
          <p:cNvPr id="57" name="Google Shape;508;p46">
            <a:extLst>
              <a:ext uri="{FF2B5EF4-FFF2-40B4-BE49-F238E27FC236}">
                <a16:creationId xmlns:a16="http://schemas.microsoft.com/office/drawing/2014/main" id="{1586E5C7-86D2-3239-529B-E533691DE575}"/>
              </a:ext>
            </a:extLst>
          </p:cNvPr>
          <p:cNvSpPr txBox="1">
            <a:spLocks/>
          </p:cNvSpPr>
          <p:nvPr/>
        </p:nvSpPr>
        <p:spPr>
          <a:xfrm>
            <a:off x="6910169" y="2368887"/>
            <a:ext cx="1828100" cy="1555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Assessing churn and reactivation trends to understand long-term user stickiness across markets</a:t>
            </a:r>
          </a:p>
        </p:txBody>
      </p:sp>
      <p:sp>
        <p:nvSpPr>
          <p:cNvPr id="58" name="Google Shape;511;p46">
            <a:extLst>
              <a:ext uri="{FF2B5EF4-FFF2-40B4-BE49-F238E27FC236}">
                <a16:creationId xmlns:a16="http://schemas.microsoft.com/office/drawing/2014/main" id="{7975FF0F-F50A-D4D8-B04E-C53E8276272C}"/>
              </a:ext>
            </a:extLst>
          </p:cNvPr>
          <p:cNvSpPr txBox="1">
            <a:spLocks/>
          </p:cNvSpPr>
          <p:nvPr/>
        </p:nvSpPr>
        <p:spPr>
          <a:xfrm>
            <a:off x="6910173" y="1725854"/>
            <a:ext cx="1828100" cy="507632"/>
          </a:xfrm>
          <a:prstGeom prst="homePlat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Retention</a:t>
            </a:r>
          </a:p>
        </p:txBody>
      </p:sp>
      <p:sp>
        <p:nvSpPr>
          <p:cNvPr id="454" name="Oval 453">
            <a:extLst>
              <a:ext uri="{FF2B5EF4-FFF2-40B4-BE49-F238E27FC236}">
                <a16:creationId xmlns:a16="http://schemas.microsoft.com/office/drawing/2014/main" id="{0E6A87F3-5520-56FE-AD89-1751F51176EF}"/>
              </a:ext>
            </a:extLst>
          </p:cNvPr>
          <p:cNvSpPr>
            <a:spLocks noChangeAspect="1"/>
          </p:cNvSpPr>
          <p:nvPr/>
        </p:nvSpPr>
        <p:spPr>
          <a:xfrm>
            <a:off x="332063" y="1580517"/>
            <a:ext cx="332539" cy="3325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1</a:t>
            </a:r>
          </a:p>
        </p:txBody>
      </p:sp>
      <p:sp>
        <p:nvSpPr>
          <p:cNvPr id="455" name="Oval 454">
            <a:extLst>
              <a:ext uri="{FF2B5EF4-FFF2-40B4-BE49-F238E27FC236}">
                <a16:creationId xmlns:a16="http://schemas.microsoft.com/office/drawing/2014/main" id="{9739041A-5981-B14C-B2CC-72ED0C6A338C}"/>
              </a:ext>
            </a:extLst>
          </p:cNvPr>
          <p:cNvSpPr>
            <a:spLocks noChangeAspect="1"/>
          </p:cNvSpPr>
          <p:nvPr/>
        </p:nvSpPr>
        <p:spPr>
          <a:xfrm>
            <a:off x="2403566" y="1580517"/>
            <a:ext cx="332539" cy="3325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2</a:t>
            </a:r>
          </a:p>
        </p:txBody>
      </p:sp>
      <p:sp>
        <p:nvSpPr>
          <p:cNvPr id="456" name="Oval 455">
            <a:extLst>
              <a:ext uri="{FF2B5EF4-FFF2-40B4-BE49-F238E27FC236}">
                <a16:creationId xmlns:a16="http://schemas.microsoft.com/office/drawing/2014/main" id="{A7426F21-5606-ECBC-7D2B-7E3048285928}"/>
              </a:ext>
            </a:extLst>
          </p:cNvPr>
          <p:cNvSpPr>
            <a:spLocks noChangeAspect="1"/>
          </p:cNvSpPr>
          <p:nvPr/>
        </p:nvSpPr>
        <p:spPr>
          <a:xfrm>
            <a:off x="4537398" y="1580517"/>
            <a:ext cx="332539" cy="3325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3</a:t>
            </a:r>
          </a:p>
        </p:txBody>
      </p:sp>
      <p:sp>
        <p:nvSpPr>
          <p:cNvPr id="457" name="Oval 456">
            <a:extLst>
              <a:ext uri="{FF2B5EF4-FFF2-40B4-BE49-F238E27FC236}">
                <a16:creationId xmlns:a16="http://schemas.microsoft.com/office/drawing/2014/main" id="{D6DF80B2-035D-08DD-946B-B967118C98D6}"/>
              </a:ext>
            </a:extLst>
          </p:cNvPr>
          <p:cNvSpPr>
            <a:spLocks noChangeAspect="1"/>
          </p:cNvSpPr>
          <p:nvPr/>
        </p:nvSpPr>
        <p:spPr>
          <a:xfrm>
            <a:off x="6671230" y="1580517"/>
            <a:ext cx="332539" cy="33253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580461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7179EA7E-77F2-7933-23BC-9204C7092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F0FB3B79-C95B-3514-B374-28492DD603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067" y="445025"/>
            <a:ext cx="81869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600" dirty="0"/>
              <a:t>France, Germany lead growth in signups yoy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149F0D3-C236-A94C-CE9E-A84AA2CDE9B4}"/>
              </a:ext>
            </a:extLst>
          </p:cNvPr>
          <p:cNvGrpSpPr/>
          <p:nvPr/>
        </p:nvGrpSpPr>
        <p:grpSpPr>
          <a:xfrm>
            <a:off x="616016" y="1445512"/>
            <a:ext cx="8242235" cy="2231027"/>
            <a:chOff x="616016" y="1584793"/>
            <a:chExt cx="8242235" cy="244138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10D8482-AB0C-9716-FF16-FDCB47F09D1E}"/>
                </a:ext>
              </a:extLst>
            </p:cNvPr>
            <p:cNvGrpSpPr/>
            <p:nvPr/>
          </p:nvGrpSpPr>
          <p:grpSpPr>
            <a:xfrm>
              <a:off x="616016" y="1584793"/>
              <a:ext cx="8242235" cy="2441388"/>
              <a:chOff x="871975" y="1906082"/>
              <a:chExt cx="6500913" cy="2441388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DD8A1AD9-FCFC-8C48-2A90-AC9A1453DAD8}"/>
                  </a:ext>
                </a:extLst>
              </p:cNvPr>
              <p:cNvGrpSpPr/>
              <p:nvPr/>
            </p:nvGrpSpPr>
            <p:grpSpPr>
              <a:xfrm>
                <a:off x="871975" y="1906082"/>
                <a:ext cx="3887948" cy="2441388"/>
                <a:chOff x="871975" y="1906082"/>
                <a:chExt cx="3887948" cy="2441388"/>
              </a:xfrm>
            </p:grpSpPr>
            <p:graphicFrame>
              <p:nvGraphicFramePr>
                <p:cNvPr id="5" name="Chart 4">
                  <a:extLst>
                    <a:ext uri="{FF2B5EF4-FFF2-40B4-BE49-F238E27FC236}">
                      <a16:creationId xmlns:a16="http://schemas.microsoft.com/office/drawing/2014/main" id="{15CCF639-D9D9-A120-6952-BB6A68B1C3C2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871975" y="1906082"/>
                <a:ext cx="3340373" cy="229963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3"/>
                </a:graphicData>
              </a:graphic>
            </p:graphicFrame>
            <p:sp>
              <p:nvSpPr>
                <p:cNvPr id="11" name="Call-out: Bent Line with Border and Accent Bar 10">
                  <a:extLst>
                    <a:ext uri="{FF2B5EF4-FFF2-40B4-BE49-F238E27FC236}">
                      <a16:creationId xmlns:a16="http://schemas.microsoft.com/office/drawing/2014/main" id="{4529AFF7-717A-8291-B604-7177AA671636}"/>
                    </a:ext>
                  </a:extLst>
                </p:cNvPr>
                <p:cNvSpPr/>
                <p:nvPr/>
              </p:nvSpPr>
              <p:spPr>
                <a:xfrm>
                  <a:off x="1135930" y="4176647"/>
                  <a:ext cx="3623993" cy="170823"/>
                </a:xfrm>
                <a:prstGeom prst="accentBorderCallout2">
                  <a:avLst>
                    <a:gd name="adj1" fmla="val 27688"/>
                    <a:gd name="adj2" fmla="val 101925"/>
                    <a:gd name="adj3" fmla="val -17004"/>
                    <a:gd name="adj4" fmla="val 98842"/>
                    <a:gd name="adj5" fmla="val -95318"/>
                    <a:gd name="adj6" fmla="val 65246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sz="800" dirty="0">
                      <a:solidFill>
                        <a:schemeClr val="accent1"/>
                      </a:solidFill>
                    </a:rPr>
                    <a:t>2018*: Introduction to Northern EU region 2022*: Bank of Italy halted new customer onboarding</a:t>
                  </a:r>
                </a:p>
              </p:txBody>
            </p:sp>
          </p:grpSp>
          <p:graphicFrame>
            <p:nvGraphicFramePr>
              <p:cNvPr id="15" name="Chart 14">
                <a:extLst>
                  <a:ext uri="{FF2B5EF4-FFF2-40B4-BE49-F238E27FC236}">
                    <a16:creationId xmlns:a16="http://schemas.microsoft.com/office/drawing/2014/main" id="{34E01EA4-C66F-9278-1EFF-EA8AF3381C5B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675866" y="1932812"/>
              <a:ext cx="2697022" cy="237308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24FE918-9CC0-7BFB-B2B9-A1781EA4438A}"/>
                </a:ext>
              </a:extLst>
            </p:cNvPr>
            <p:cNvGrpSpPr/>
            <p:nvPr/>
          </p:nvGrpSpPr>
          <p:grpSpPr>
            <a:xfrm>
              <a:off x="3924665" y="2307195"/>
              <a:ext cx="1189396" cy="1385160"/>
              <a:chOff x="3978129" y="2324637"/>
              <a:chExt cx="1052498" cy="1464948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34A4334-74FE-37C2-E44F-1BF47FB4CD16}"/>
                  </a:ext>
                </a:extLst>
              </p:cNvPr>
              <p:cNvSpPr txBox="1"/>
              <p:nvPr/>
            </p:nvSpPr>
            <p:spPr>
              <a:xfrm>
                <a:off x="4554215" y="2774950"/>
                <a:ext cx="38985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800" dirty="0"/>
                  <a:t>FRA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EB5A83A-A555-D13C-0D7E-06EF17FC3DD3}"/>
                  </a:ext>
                </a:extLst>
              </p:cNvPr>
              <p:cNvSpPr txBox="1"/>
              <p:nvPr/>
            </p:nvSpPr>
            <p:spPr>
              <a:xfrm>
                <a:off x="4554215" y="2324637"/>
                <a:ext cx="40107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800" dirty="0"/>
                  <a:t>DEU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D526591-AB65-DE8D-6220-DE8EB0FE1211}"/>
                  </a:ext>
                </a:extLst>
              </p:cNvPr>
              <p:cNvSpPr txBox="1"/>
              <p:nvPr/>
            </p:nvSpPr>
            <p:spPr>
              <a:xfrm>
                <a:off x="4554215" y="3267304"/>
                <a:ext cx="36740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800" dirty="0"/>
                  <a:t>GrE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2E3ED06-E777-5BD0-9E20-709127FDF9F0}"/>
                  </a:ext>
                </a:extLst>
              </p:cNvPr>
              <p:cNvSpPr txBox="1"/>
              <p:nvPr/>
            </p:nvSpPr>
            <p:spPr>
              <a:xfrm>
                <a:off x="3978129" y="3404408"/>
                <a:ext cx="34496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800" dirty="0"/>
                  <a:t>ITA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1183DAF-1C88-5983-F748-9790BEB9862B}"/>
                  </a:ext>
                </a:extLst>
              </p:cNvPr>
              <p:cNvSpPr txBox="1"/>
              <p:nvPr/>
            </p:nvSpPr>
            <p:spPr>
              <a:xfrm>
                <a:off x="4554215" y="3446117"/>
                <a:ext cx="47641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800" dirty="0"/>
                  <a:t>NEuro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C01373F-B834-6BC7-CD65-EAAB509AF280}"/>
                  </a:ext>
                </a:extLst>
              </p:cNvPr>
              <p:cNvSpPr txBox="1"/>
              <p:nvPr/>
            </p:nvSpPr>
            <p:spPr>
              <a:xfrm>
                <a:off x="4554215" y="3574141"/>
                <a:ext cx="38985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800" dirty="0"/>
                  <a:t>AUT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DD583EF-1B48-1414-14C9-B1C37686ABFA}"/>
                  </a:ext>
                </a:extLst>
              </p:cNvPr>
              <p:cNvSpPr txBox="1"/>
              <p:nvPr/>
            </p:nvSpPr>
            <p:spPr>
              <a:xfrm>
                <a:off x="4554215" y="3044089"/>
                <a:ext cx="34639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800" dirty="0"/>
                  <a:t>ESP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BD19029-AD43-97F5-0553-D3731EF46F53}"/>
                </a:ext>
              </a:extLst>
            </p:cNvPr>
            <p:cNvGrpSpPr/>
            <p:nvPr/>
          </p:nvGrpSpPr>
          <p:grpSpPr>
            <a:xfrm>
              <a:off x="5201453" y="1665025"/>
              <a:ext cx="476412" cy="2106055"/>
              <a:chOff x="4998252" y="1797114"/>
              <a:chExt cx="476412" cy="2271383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53DE4F4E-BBC3-CDD2-EA42-6CEE652E096E}"/>
                  </a:ext>
                </a:extLst>
              </p:cNvPr>
              <p:cNvSpPr txBox="1"/>
              <p:nvPr/>
            </p:nvSpPr>
            <p:spPr>
              <a:xfrm>
                <a:off x="4998252" y="3510398"/>
                <a:ext cx="40107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IN" sz="800" dirty="0"/>
                  <a:t>DEU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27238FE-32DF-ED94-A46C-25C9E7C9EC43}"/>
                  </a:ext>
                </a:extLst>
              </p:cNvPr>
              <p:cNvSpPr txBox="1"/>
              <p:nvPr/>
            </p:nvSpPr>
            <p:spPr>
              <a:xfrm>
                <a:off x="4998252" y="1911170"/>
                <a:ext cx="34496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IN" sz="800" dirty="0"/>
                  <a:t>ITA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F2D2F46-C7BD-75D7-45A3-E6C7A89DBB29}"/>
                  </a:ext>
                </a:extLst>
              </p:cNvPr>
              <p:cNvSpPr txBox="1"/>
              <p:nvPr/>
            </p:nvSpPr>
            <p:spPr>
              <a:xfrm>
                <a:off x="4998252" y="3853053"/>
                <a:ext cx="38985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IN" sz="800" dirty="0"/>
                  <a:t>AUT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A7CBBA2-18B8-9ECB-59D7-10D3C6C491DC}"/>
                  </a:ext>
                </a:extLst>
              </p:cNvPr>
              <p:cNvSpPr txBox="1"/>
              <p:nvPr/>
            </p:nvSpPr>
            <p:spPr>
              <a:xfrm>
                <a:off x="4998252" y="2143762"/>
                <a:ext cx="36740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IN" sz="800" dirty="0"/>
                  <a:t>GrE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0FAAA7A-EAD9-F1A6-E915-EE91EA76CC6A}"/>
                  </a:ext>
                </a:extLst>
              </p:cNvPr>
              <p:cNvSpPr txBox="1"/>
              <p:nvPr/>
            </p:nvSpPr>
            <p:spPr>
              <a:xfrm>
                <a:off x="4998252" y="2596484"/>
                <a:ext cx="38985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IN" sz="800" dirty="0"/>
                  <a:t>FRA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9C79474-D0E5-084B-B798-8BB85647CDD3}"/>
                  </a:ext>
                </a:extLst>
              </p:cNvPr>
              <p:cNvSpPr txBox="1"/>
              <p:nvPr/>
            </p:nvSpPr>
            <p:spPr>
              <a:xfrm>
                <a:off x="4998252" y="3049209"/>
                <a:ext cx="39145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IN" sz="800" dirty="0"/>
                  <a:t>ESP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043668F9-D948-8342-11CC-F5E4BC3CE135}"/>
                  </a:ext>
                </a:extLst>
              </p:cNvPr>
              <p:cNvSpPr txBox="1"/>
              <p:nvPr/>
            </p:nvSpPr>
            <p:spPr>
              <a:xfrm>
                <a:off x="4998252" y="1797114"/>
                <a:ext cx="47641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IN" sz="800" dirty="0"/>
                  <a:t>NEuro</a:t>
                </a:r>
              </a:p>
            </p:txBody>
          </p: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7DC7FBE1-1573-F3D7-60A8-7ABA239F935C}"/>
              </a:ext>
            </a:extLst>
          </p:cNvPr>
          <p:cNvSpPr txBox="1"/>
          <p:nvPr/>
        </p:nvSpPr>
        <p:spPr>
          <a:xfrm>
            <a:off x="423332" y="1166948"/>
            <a:ext cx="492548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defRPr sz="900" b="0" i="0" u="none" strike="noStrike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pPr>
            <a:r>
              <a:rPr lang="en-IN" sz="1200" b="1" dirty="0">
                <a:solidFill>
                  <a:schemeClr val="tx1"/>
                </a:solidFill>
              </a:rPr>
              <a:t>Growth of sign-ups across markets, 2017- 2023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AA9B0B4-C534-70B9-D06D-76D9E4005D35}"/>
              </a:ext>
            </a:extLst>
          </p:cNvPr>
          <p:cNvSpPr txBox="1"/>
          <p:nvPr/>
        </p:nvSpPr>
        <p:spPr>
          <a:xfrm>
            <a:off x="5114061" y="1166948"/>
            <a:ext cx="37441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defRPr sz="1200" b="1" i="0" u="none" strike="noStrike" kern="1200" spc="0" baseline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pPr>
            <a:r>
              <a:rPr lang="en-IN" b="1" dirty="0">
                <a:solidFill>
                  <a:schemeClr val="tx1"/>
                </a:solidFill>
              </a:rPr>
              <a:t>Contribution to sign-ups by country, 2017-2023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971B888-FED4-D487-08FB-FCFD0D48D2A7}"/>
              </a:ext>
            </a:extLst>
          </p:cNvPr>
          <p:cNvSpPr/>
          <p:nvPr/>
        </p:nvSpPr>
        <p:spPr>
          <a:xfrm>
            <a:off x="423333" y="3676539"/>
            <a:ext cx="8314940" cy="114305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/>
                </a:solidFill>
              </a:rPr>
              <a:t>Comments: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France: highest share of signups across years. However, the share is declining over the years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Germany: Increasing share from 23% on 2018 to 40% in 2023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Italy declined to 0% in 2023, due to halted signups post-2022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Austria and Northern Europe are the smallest markets, showing low growth over the years</a:t>
            </a:r>
          </a:p>
        </p:txBody>
      </p:sp>
      <p:sp>
        <p:nvSpPr>
          <p:cNvPr id="8" name="Google Shape;509;p46">
            <a:extLst>
              <a:ext uri="{FF2B5EF4-FFF2-40B4-BE49-F238E27FC236}">
                <a16:creationId xmlns:a16="http://schemas.microsoft.com/office/drawing/2014/main" id="{5036B8DA-7032-B024-D368-D33C8FFCCE82}"/>
              </a:ext>
            </a:extLst>
          </p:cNvPr>
          <p:cNvSpPr txBox="1">
            <a:spLocks/>
          </p:cNvSpPr>
          <p:nvPr/>
        </p:nvSpPr>
        <p:spPr>
          <a:xfrm>
            <a:off x="5510651" y="309488"/>
            <a:ext cx="743626" cy="204495"/>
          </a:xfrm>
          <a:prstGeom prst="homePlat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Signups</a:t>
            </a:r>
          </a:p>
        </p:txBody>
      </p:sp>
      <p:sp>
        <p:nvSpPr>
          <p:cNvPr id="9" name="Google Shape;510;p46">
            <a:extLst>
              <a:ext uri="{FF2B5EF4-FFF2-40B4-BE49-F238E27FC236}">
                <a16:creationId xmlns:a16="http://schemas.microsoft.com/office/drawing/2014/main" id="{6EFE3D2E-0AC6-35E5-4E1E-7B721498A4AC}"/>
              </a:ext>
            </a:extLst>
          </p:cNvPr>
          <p:cNvSpPr txBox="1">
            <a:spLocks/>
          </p:cNvSpPr>
          <p:nvPr/>
        </p:nvSpPr>
        <p:spPr>
          <a:xfrm>
            <a:off x="6378642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Acquisition</a:t>
            </a:r>
          </a:p>
        </p:txBody>
      </p:sp>
      <p:sp>
        <p:nvSpPr>
          <p:cNvPr id="10" name="Google Shape;511;p46">
            <a:extLst>
              <a:ext uri="{FF2B5EF4-FFF2-40B4-BE49-F238E27FC236}">
                <a16:creationId xmlns:a16="http://schemas.microsoft.com/office/drawing/2014/main" id="{8D177BBD-A818-0C3D-BCC2-942449F8DE4A}"/>
              </a:ext>
            </a:extLst>
          </p:cNvPr>
          <p:cNvSpPr txBox="1">
            <a:spLocks/>
          </p:cNvSpPr>
          <p:nvPr/>
        </p:nvSpPr>
        <p:spPr>
          <a:xfrm>
            <a:off x="7246632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Engagement</a:t>
            </a:r>
          </a:p>
        </p:txBody>
      </p:sp>
      <p:sp>
        <p:nvSpPr>
          <p:cNvPr id="12" name="Google Shape;511;p46">
            <a:extLst>
              <a:ext uri="{FF2B5EF4-FFF2-40B4-BE49-F238E27FC236}">
                <a16:creationId xmlns:a16="http://schemas.microsoft.com/office/drawing/2014/main" id="{82F0A480-3C45-14C4-41C3-B9D1F82DC132}"/>
              </a:ext>
            </a:extLst>
          </p:cNvPr>
          <p:cNvSpPr txBox="1">
            <a:spLocks/>
          </p:cNvSpPr>
          <p:nvPr/>
        </p:nvSpPr>
        <p:spPr>
          <a:xfrm>
            <a:off x="8114624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Retention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339E77B-0888-C6ED-4104-2CC2A0E1FC26}"/>
              </a:ext>
            </a:extLst>
          </p:cNvPr>
          <p:cNvSpPr>
            <a:spLocks noChangeAspect="1"/>
          </p:cNvSpPr>
          <p:nvPr/>
        </p:nvSpPr>
        <p:spPr>
          <a:xfrm>
            <a:off x="5438810" y="250940"/>
            <a:ext cx="135269" cy="133961"/>
          </a:xfrm>
          <a:prstGeom prst="ellipse">
            <a:avLst/>
          </a:prstGeom>
          <a:solidFill>
            <a:schemeClr val="tx1"/>
          </a:solidFill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9F3656B-B597-D902-8233-473BBDCD44C7}"/>
              </a:ext>
            </a:extLst>
          </p:cNvPr>
          <p:cNvSpPr>
            <a:spLocks noChangeAspect="1"/>
          </p:cNvSpPr>
          <p:nvPr/>
        </p:nvSpPr>
        <p:spPr>
          <a:xfrm>
            <a:off x="6281447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2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5BE2902-AD68-58DA-DABC-F043D31F2257}"/>
              </a:ext>
            </a:extLst>
          </p:cNvPr>
          <p:cNvSpPr>
            <a:spLocks noChangeAspect="1"/>
          </p:cNvSpPr>
          <p:nvPr/>
        </p:nvSpPr>
        <p:spPr>
          <a:xfrm>
            <a:off x="7149437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3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82E8B6B-F3A1-3463-0614-56A699881275}"/>
              </a:ext>
            </a:extLst>
          </p:cNvPr>
          <p:cNvSpPr>
            <a:spLocks noChangeAspect="1"/>
          </p:cNvSpPr>
          <p:nvPr/>
        </p:nvSpPr>
        <p:spPr>
          <a:xfrm>
            <a:off x="8017428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74108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934EE2B0-7D2A-400C-801C-2D851D2A7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0C4ED4B-9F5D-B5EB-E27C-8A4230F596CE}"/>
              </a:ext>
            </a:extLst>
          </p:cNvPr>
          <p:cNvSpPr/>
          <p:nvPr/>
        </p:nvSpPr>
        <p:spPr>
          <a:xfrm>
            <a:off x="720000" y="1672949"/>
            <a:ext cx="7704000" cy="323513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C7546362-C3C8-D293-C0F8-C30786924B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067" y="445025"/>
            <a:ext cx="81869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600" dirty="0"/>
              <a:t>Austria, Germany leads overall conversions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BBB4CE7-5CC3-9D14-C28C-C55743CA78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80489"/>
              </p:ext>
            </p:extLst>
          </p:nvPr>
        </p:nvGraphicFramePr>
        <p:xfrm>
          <a:off x="5437715" y="1088845"/>
          <a:ext cx="3386672" cy="2730814"/>
        </p:xfrm>
        <a:graphic>
          <a:graphicData uri="http://schemas.openxmlformats.org/drawingml/2006/table">
            <a:tbl>
              <a:tblPr/>
              <a:tblGrid>
                <a:gridCol w="846668">
                  <a:extLst>
                    <a:ext uri="{9D8B030D-6E8A-4147-A177-3AD203B41FA5}">
                      <a16:colId xmlns:a16="http://schemas.microsoft.com/office/drawing/2014/main" val="3507488539"/>
                    </a:ext>
                  </a:extLst>
                </a:gridCol>
                <a:gridCol w="846668">
                  <a:extLst>
                    <a:ext uri="{9D8B030D-6E8A-4147-A177-3AD203B41FA5}">
                      <a16:colId xmlns:a16="http://schemas.microsoft.com/office/drawing/2014/main" val="871720420"/>
                    </a:ext>
                  </a:extLst>
                </a:gridCol>
                <a:gridCol w="846668">
                  <a:extLst>
                    <a:ext uri="{9D8B030D-6E8A-4147-A177-3AD203B41FA5}">
                      <a16:colId xmlns:a16="http://schemas.microsoft.com/office/drawing/2014/main" val="2029550675"/>
                    </a:ext>
                  </a:extLst>
                </a:gridCol>
                <a:gridCol w="846668">
                  <a:extLst>
                    <a:ext uri="{9D8B030D-6E8A-4147-A177-3AD203B41FA5}">
                      <a16:colId xmlns:a16="http://schemas.microsoft.com/office/drawing/2014/main" val="2779796750"/>
                    </a:ext>
                  </a:extLst>
                </a:gridCol>
              </a:tblGrid>
              <a:tr h="387852">
                <a:tc gridSpan="4"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b="1" i="0" u="none" strike="noStrike" kern="1200" cap="none" spc="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Consolidated Conversion rate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0486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0486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554333"/>
                  </a:ext>
                </a:extLst>
              </a:tr>
              <a:tr h="428277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Country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486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Signups to FT_mau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486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Signups to KYC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486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KYC to FT_maus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486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192141"/>
                  </a:ext>
                </a:extLst>
              </a:tr>
              <a:tr h="21811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AUT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59%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8A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67%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8A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8B6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918947"/>
                  </a:ext>
                </a:extLst>
              </a:tr>
              <a:tr h="21811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DEU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54%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FBB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92%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8A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475364"/>
                  </a:ext>
                </a:extLst>
              </a:tr>
              <a:tr h="21811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ESP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48%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7F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59%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82%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158295"/>
                  </a:ext>
                </a:extLst>
              </a:tr>
              <a:tr h="21811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FRA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40%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F9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 dirty="0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50%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80%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3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224544"/>
                  </a:ext>
                </a:extLst>
              </a:tr>
              <a:tr h="21811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44%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B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3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4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882882"/>
                  </a:ext>
                </a:extLst>
              </a:tr>
              <a:tr h="21811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ITA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Aptos Narrow" panose="020B0004020202020204" pitchFamily="34" charset="0"/>
                        </a:rPr>
                        <a:t>59%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5F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844073"/>
                  </a:ext>
                </a:extLst>
              </a:tr>
              <a:tr h="21811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NEuro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1048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37%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1048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54%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1048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ABA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0" i="0" u="none" strike="noStrike" dirty="0">
                          <a:solidFill>
                            <a:srgbClr val="9C0006"/>
                          </a:solidFill>
                          <a:effectLst/>
                          <a:latin typeface="Aptos Narrow" panose="020B0004020202020204" pitchFamily="34" charset="0"/>
                        </a:rPr>
                        <a:t>68%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E6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1048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556333"/>
                  </a:ext>
                </a:extLst>
              </a:tr>
              <a:tr h="38785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Grand Total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1048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46%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1048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56%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1048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D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83%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1048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0608027"/>
                  </a:ext>
                </a:extLst>
              </a:tr>
            </a:tbl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83D1EEC-1409-BBB6-6615-2B832FD2BC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0100332"/>
              </p:ext>
            </p:extLst>
          </p:nvPr>
        </p:nvGraphicFramePr>
        <p:xfrm>
          <a:off x="319614" y="1628611"/>
          <a:ext cx="5118100" cy="2003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A243FAF-9BA3-536A-DE6C-D117B078F6C7}"/>
              </a:ext>
            </a:extLst>
          </p:cNvPr>
          <p:cNvSpPr txBox="1"/>
          <p:nvPr/>
        </p:nvSpPr>
        <p:spPr>
          <a:xfrm>
            <a:off x="285750" y="1166948"/>
            <a:ext cx="50630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defRPr sz="900" b="0" i="0" u="none" strike="noStrike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pPr>
            <a:r>
              <a:rPr lang="en-IN" sz="1200" b="1" dirty="0">
                <a:solidFill>
                  <a:schemeClr val="tx1"/>
                </a:solidFill>
              </a:rPr>
              <a:t>Signups-KYC-Ft_mua Conversion rates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6CD443-F273-FB90-C1E0-D4A29777B096}"/>
              </a:ext>
            </a:extLst>
          </p:cNvPr>
          <p:cNvSpPr/>
          <p:nvPr/>
        </p:nvSpPr>
        <p:spPr>
          <a:xfrm>
            <a:off x="423333" y="3676539"/>
            <a:ext cx="8314940" cy="114305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/>
                </a:solidFill>
              </a:rPr>
              <a:t>Comments: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Signups </a:t>
            </a:r>
            <a:r>
              <a:rPr lang="en-US" sz="1200" dirty="0">
                <a:solidFill>
                  <a:schemeClr val="tx1"/>
                </a:solidFill>
                <a:sym typeface="Wingdings" panose="05000000000000000000" pitchFamily="2" charset="2"/>
              </a:rPr>
              <a:t> KYC: </a:t>
            </a:r>
            <a:r>
              <a:rPr lang="en-US" sz="1200" dirty="0">
                <a:solidFill>
                  <a:schemeClr val="tx1"/>
                </a:solidFill>
              </a:rPr>
              <a:t>AUT, ESP, DEU and ITA have the best KYC conversion rates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KYC </a:t>
            </a:r>
            <a:r>
              <a:rPr lang="en-US" sz="1200" dirty="0">
                <a:solidFill>
                  <a:schemeClr val="tx1"/>
                </a:solidFill>
                <a:sym typeface="Wingdings" panose="05000000000000000000" pitchFamily="2" charset="2"/>
              </a:rPr>
              <a:t> Mau: </a:t>
            </a:r>
            <a:r>
              <a:rPr lang="en-US" sz="1200" dirty="0">
                <a:solidFill>
                  <a:schemeClr val="tx1"/>
                </a:solidFill>
              </a:rPr>
              <a:t>DEU has the highest FT_mau conversion rate, followed by AUT and ESP. NEuro has the lowest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Signups </a:t>
            </a:r>
            <a:r>
              <a:rPr lang="en-US" sz="1200" dirty="0">
                <a:solidFill>
                  <a:schemeClr val="tx1"/>
                </a:solidFill>
                <a:sym typeface="Wingdings" panose="05000000000000000000" pitchFamily="2" charset="2"/>
              </a:rPr>
              <a:t> FT_mau: </a:t>
            </a:r>
            <a:r>
              <a:rPr lang="en-US" sz="1200" dirty="0">
                <a:solidFill>
                  <a:schemeClr val="tx1"/>
                </a:solidFill>
              </a:rPr>
              <a:t>AUT has the highest sign-up to FT_mau conversion rate, followed by DEU and ESP. Neuro had the lowest conversion rates followed by France and GrE</a:t>
            </a:r>
          </a:p>
        </p:txBody>
      </p:sp>
      <p:sp>
        <p:nvSpPr>
          <p:cNvPr id="16" name="Google Shape;509;p46">
            <a:extLst>
              <a:ext uri="{FF2B5EF4-FFF2-40B4-BE49-F238E27FC236}">
                <a16:creationId xmlns:a16="http://schemas.microsoft.com/office/drawing/2014/main" id="{88B27E3E-392C-F116-DC57-740ABE44EFC8}"/>
              </a:ext>
            </a:extLst>
          </p:cNvPr>
          <p:cNvSpPr txBox="1">
            <a:spLocks/>
          </p:cNvSpPr>
          <p:nvPr/>
        </p:nvSpPr>
        <p:spPr>
          <a:xfrm>
            <a:off x="5510651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Signups</a:t>
            </a:r>
          </a:p>
        </p:txBody>
      </p:sp>
      <p:sp>
        <p:nvSpPr>
          <p:cNvPr id="17" name="Google Shape;510;p46">
            <a:extLst>
              <a:ext uri="{FF2B5EF4-FFF2-40B4-BE49-F238E27FC236}">
                <a16:creationId xmlns:a16="http://schemas.microsoft.com/office/drawing/2014/main" id="{8626944B-2F2D-8218-407C-E355E4FA443E}"/>
              </a:ext>
            </a:extLst>
          </p:cNvPr>
          <p:cNvSpPr txBox="1">
            <a:spLocks/>
          </p:cNvSpPr>
          <p:nvPr/>
        </p:nvSpPr>
        <p:spPr>
          <a:xfrm>
            <a:off x="6378642" y="309488"/>
            <a:ext cx="743626" cy="204495"/>
          </a:xfrm>
          <a:prstGeom prst="homePlate">
            <a:avLst/>
          </a:prstGeom>
          <a:solidFill>
            <a:schemeClr val="tx1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Acquisition</a:t>
            </a:r>
          </a:p>
        </p:txBody>
      </p:sp>
      <p:sp>
        <p:nvSpPr>
          <p:cNvPr id="18" name="Google Shape;511;p46">
            <a:extLst>
              <a:ext uri="{FF2B5EF4-FFF2-40B4-BE49-F238E27FC236}">
                <a16:creationId xmlns:a16="http://schemas.microsoft.com/office/drawing/2014/main" id="{2CC6EF74-26F0-D528-65B9-BB03F746B564}"/>
              </a:ext>
            </a:extLst>
          </p:cNvPr>
          <p:cNvSpPr txBox="1">
            <a:spLocks/>
          </p:cNvSpPr>
          <p:nvPr/>
        </p:nvSpPr>
        <p:spPr>
          <a:xfrm>
            <a:off x="7246632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Engagement</a:t>
            </a:r>
          </a:p>
        </p:txBody>
      </p:sp>
      <p:sp>
        <p:nvSpPr>
          <p:cNvPr id="19" name="Google Shape;511;p46">
            <a:extLst>
              <a:ext uri="{FF2B5EF4-FFF2-40B4-BE49-F238E27FC236}">
                <a16:creationId xmlns:a16="http://schemas.microsoft.com/office/drawing/2014/main" id="{D0039167-10A8-BB07-13B9-846A1C12BD86}"/>
              </a:ext>
            </a:extLst>
          </p:cNvPr>
          <p:cNvSpPr txBox="1">
            <a:spLocks/>
          </p:cNvSpPr>
          <p:nvPr/>
        </p:nvSpPr>
        <p:spPr>
          <a:xfrm>
            <a:off x="8114624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Retention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8F870AF-03D6-7CDE-E99D-33E0D6A012CB}"/>
              </a:ext>
            </a:extLst>
          </p:cNvPr>
          <p:cNvSpPr>
            <a:spLocks noChangeAspect="1"/>
          </p:cNvSpPr>
          <p:nvPr/>
        </p:nvSpPr>
        <p:spPr>
          <a:xfrm>
            <a:off x="5438810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54DF9C7-CD01-7E64-C40E-524320F13B36}"/>
              </a:ext>
            </a:extLst>
          </p:cNvPr>
          <p:cNvSpPr>
            <a:spLocks noChangeAspect="1"/>
          </p:cNvSpPr>
          <p:nvPr/>
        </p:nvSpPr>
        <p:spPr>
          <a:xfrm>
            <a:off x="6281447" y="250940"/>
            <a:ext cx="135269" cy="133961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6FFF275-60E2-B579-ECE8-0BB7851636B9}"/>
              </a:ext>
            </a:extLst>
          </p:cNvPr>
          <p:cNvSpPr>
            <a:spLocks noChangeAspect="1"/>
          </p:cNvSpPr>
          <p:nvPr/>
        </p:nvSpPr>
        <p:spPr>
          <a:xfrm>
            <a:off x="7149437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241EC4C-66D6-2BDA-5D87-22E24D866BE6}"/>
              </a:ext>
            </a:extLst>
          </p:cNvPr>
          <p:cNvSpPr>
            <a:spLocks noChangeAspect="1"/>
          </p:cNvSpPr>
          <p:nvPr/>
        </p:nvSpPr>
        <p:spPr>
          <a:xfrm>
            <a:off x="8017428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43402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E0D38C67-E513-44EB-98F6-A12D44AF8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A9ACAA3-3568-E5AD-FDE5-FCA78CBD9BBD}"/>
              </a:ext>
            </a:extLst>
          </p:cNvPr>
          <p:cNvSpPr/>
          <p:nvPr/>
        </p:nvSpPr>
        <p:spPr>
          <a:xfrm>
            <a:off x="720000" y="1672949"/>
            <a:ext cx="7704000" cy="323513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4496FD31-96E9-DF3B-464B-ED1DE1E69D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067" y="445025"/>
            <a:ext cx="81869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600" dirty="0"/>
              <a:t>Net active users declined across countries in 2022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898DB2-4C7F-4E79-C879-B2C431FEC7DC}"/>
              </a:ext>
            </a:extLst>
          </p:cNvPr>
          <p:cNvSpPr txBox="1"/>
          <p:nvPr/>
        </p:nvSpPr>
        <p:spPr>
          <a:xfrm>
            <a:off x="285750" y="1166948"/>
            <a:ext cx="50630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defRPr sz="900" b="0" i="0" u="none" strike="noStrike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pPr>
            <a:r>
              <a:rPr lang="en-IN" sz="1200" b="1" dirty="0">
                <a:solidFill>
                  <a:schemeClr val="tx1"/>
                </a:solidFill>
              </a:rPr>
              <a:t>Delta of net active users across the years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D1BACE-15BF-CD3E-522B-1269C8FD7056}"/>
              </a:ext>
            </a:extLst>
          </p:cNvPr>
          <p:cNvSpPr/>
          <p:nvPr/>
        </p:nvSpPr>
        <p:spPr>
          <a:xfrm>
            <a:off x="423333" y="3676539"/>
            <a:ext cx="8314940" cy="114305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/>
                </a:solidFill>
              </a:rPr>
              <a:t>Comments: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DEU, ESP, FRA, and ITA rebounded in 2023 but remain below 2019 levels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France declined for 3 years but is now recovering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Spain showed the strongest recovery in 2023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26DA375C-F755-8790-0E20-67B90A1C9D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6924553"/>
              </p:ext>
            </p:extLst>
          </p:nvPr>
        </p:nvGraphicFramePr>
        <p:xfrm>
          <a:off x="423333" y="1504673"/>
          <a:ext cx="3958167" cy="19428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FC69AEAD-5F44-EC9F-9A81-5E00FEE0CB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1632749"/>
              </p:ext>
            </p:extLst>
          </p:nvPr>
        </p:nvGraphicFramePr>
        <p:xfrm>
          <a:off x="4447450" y="1522094"/>
          <a:ext cx="4219574" cy="184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4718050" imgH="1847850" progId="Excel.Sheet.12">
                  <p:embed/>
                </p:oleObj>
              </mc:Choice>
              <mc:Fallback>
                <p:oleObj name="Worksheet" r:id="rId4" imgW="4718050" imgH="1847850" progId="Excel.Sheet.12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FC69AEAD-5F44-EC9F-9A81-5E00FEE0CB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47450" y="1522094"/>
                        <a:ext cx="4219574" cy="184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Google Shape;509;p46">
            <a:extLst>
              <a:ext uri="{FF2B5EF4-FFF2-40B4-BE49-F238E27FC236}">
                <a16:creationId xmlns:a16="http://schemas.microsoft.com/office/drawing/2014/main" id="{F1479B12-8EDA-C99E-A5F0-AF1AFE23672A}"/>
              </a:ext>
            </a:extLst>
          </p:cNvPr>
          <p:cNvSpPr txBox="1">
            <a:spLocks/>
          </p:cNvSpPr>
          <p:nvPr/>
        </p:nvSpPr>
        <p:spPr>
          <a:xfrm>
            <a:off x="5510651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Signups</a:t>
            </a:r>
          </a:p>
        </p:txBody>
      </p:sp>
      <p:sp>
        <p:nvSpPr>
          <p:cNvPr id="3" name="Google Shape;510;p46">
            <a:extLst>
              <a:ext uri="{FF2B5EF4-FFF2-40B4-BE49-F238E27FC236}">
                <a16:creationId xmlns:a16="http://schemas.microsoft.com/office/drawing/2014/main" id="{96F15B01-44E4-1475-193A-4B5DB5094933}"/>
              </a:ext>
            </a:extLst>
          </p:cNvPr>
          <p:cNvSpPr txBox="1">
            <a:spLocks/>
          </p:cNvSpPr>
          <p:nvPr/>
        </p:nvSpPr>
        <p:spPr>
          <a:xfrm>
            <a:off x="6378642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Acquisition</a:t>
            </a:r>
          </a:p>
        </p:txBody>
      </p:sp>
      <p:sp>
        <p:nvSpPr>
          <p:cNvPr id="4" name="Google Shape;511;p46">
            <a:extLst>
              <a:ext uri="{FF2B5EF4-FFF2-40B4-BE49-F238E27FC236}">
                <a16:creationId xmlns:a16="http://schemas.microsoft.com/office/drawing/2014/main" id="{38A9F6CE-9663-12AC-4397-D8215E609C39}"/>
              </a:ext>
            </a:extLst>
          </p:cNvPr>
          <p:cNvSpPr txBox="1">
            <a:spLocks/>
          </p:cNvSpPr>
          <p:nvPr/>
        </p:nvSpPr>
        <p:spPr>
          <a:xfrm>
            <a:off x="7246632" y="309488"/>
            <a:ext cx="743626" cy="204495"/>
          </a:xfrm>
          <a:prstGeom prst="homePlate">
            <a:avLst/>
          </a:prstGeom>
          <a:solidFill>
            <a:schemeClr val="tx1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Engagement</a:t>
            </a:r>
          </a:p>
        </p:txBody>
      </p:sp>
      <p:sp>
        <p:nvSpPr>
          <p:cNvPr id="5" name="Google Shape;511;p46">
            <a:extLst>
              <a:ext uri="{FF2B5EF4-FFF2-40B4-BE49-F238E27FC236}">
                <a16:creationId xmlns:a16="http://schemas.microsoft.com/office/drawing/2014/main" id="{30DCF24F-4AD1-1B3E-03C6-8A9AE93CCC28}"/>
              </a:ext>
            </a:extLst>
          </p:cNvPr>
          <p:cNvSpPr txBox="1">
            <a:spLocks/>
          </p:cNvSpPr>
          <p:nvPr/>
        </p:nvSpPr>
        <p:spPr>
          <a:xfrm>
            <a:off x="8114624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Retention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CC8DE03-8868-99D7-3B7C-8735B8C3A856}"/>
              </a:ext>
            </a:extLst>
          </p:cNvPr>
          <p:cNvSpPr>
            <a:spLocks noChangeAspect="1"/>
          </p:cNvSpPr>
          <p:nvPr/>
        </p:nvSpPr>
        <p:spPr>
          <a:xfrm>
            <a:off x="5438810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694B2F-73B3-2FE5-578C-7294C6EC066B}"/>
              </a:ext>
            </a:extLst>
          </p:cNvPr>
          <p:cNvSpPr>
            <a:spLocks noChangeAspect="1"/>
          </p:cNvSpPr>
          <p:nvPr/>
        </p:nvSpPr>
        <p:spPr>
          <a:xfrm>
            <a:off x="6281447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F6D9F29-DD7A-1144-A8FB-3C0F51D420C3}"/>
              </a:ext>
            </a:extLst>
          </p:cNvPr>
          <p:cNvSpPr>
            <a:spLocks noChangeAspect="1"/>
          </p:cNvSpPr>
          <p:nvPr/>
        </p:nvSpPr>
        <p:spPr>
          <a:xfrm>
            <a:off x="7149437" y="250940"/>
            <a:ext cx="135269" cy="133961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2A298BA-FFD2-F46A-4BDA-862BD0EBF8DF}"/>
              </a:ext>
            </a:extLst>
          </p:cNvPr>
          <p:cNvSpPr>
            <a:spLocks noChangeAspect="1"/>
          </p:cNvSpPr>
          <p:nvPr/>
        </p:nvSpPr>
        <p:spPr>
          <a:xfrm>
            <a:off x="8017428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22073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>
          <a:extLst>
            <a:ext uri="{FF2B5EF4-FFF2-40B4-BE49-F238E27FC236}">
              <a16:creationId xmlns:a16="http://schemas.microsoft.com/office/drawing/2014/main" id="{5DD84D21-3E84-E1F9-7980-AE8703172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15EC607-8FD4-CAC6-6F60-4B57EF8907F8}"/>
              </a:ext>
            </a:extLst>
          </p:cNvPr>
          <p:cNvSpPr/>
          <p:nvPr/>
        </p:nvSpPr>
        <p:spPr>
          <a:xfrm>
            <a:off x="720000" y="1672949"/>
            <a:ext cx="7704000" cy="3235137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5" name="Google Shape;465;p45">
            <a:extLst>
              <a:ext uri="{FF2B5EF4-FFF2-40B4-BE49-F238E27FC236}">
                <a16:creationId xmlns:a16="http://schemas.microsoft.com/office/drawing/2014/main" id="{E13D8715-4D7B-A151-546F-AFC20F7CB0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067" y="445025"/>
            <a:ext cx="81869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600" dirty="0"/>
              <a:t>France, Germany had highest churn rates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034EF-B7FA-BCD9-AFF4-C6B8A8D6581C}"/>
              </a:ext>
            </a:extLst>
          </p:cNvPr>
          <p:cNvSpPr txBox="1"/>
          <p:nvPr/>
        </p:nvSpPr>
        <p:spPr>
          <a:xfrm>
            <a:off x="285750" y="1166948"/>
            <a:ext cx="50630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900" b="0" i="0" u="none" strike="noStrike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pPr>
            <a:r>
              <a:rPr lang="en-IN" sz="1200" b="1" dirty="0">
                <a:solidFill>
                  <a:schemeClr val="tx1"/>
                </a:solidFill>
              </a:rPr>
              <a:t>Churn rates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96BE4A-965F-391E-FB73-442B7BFBFCA4}"/>
              </a:ext>
            </a:extLst>
          </p:cNvPr>
          <p:cNvSpPr/>
          <p:nvPr/>
        </p:nvSpPr>
        <p:spPr>
          <a:xfrm>
            <a:off x="423333" y="3676539"/>
            <a:ext cx="8314940" cy="114305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/>
                </a:solidFill>
              </a:rPr>
              <a:t>Comments: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France and Germany had the highest churn rates every year; NEuro, GrE, AUT had the lowest churn rates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DEU, ESP, FRA saw an increase in churn rate over the years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AUT and DEU had the highest reactivation rates, NEuro followed by ESP had the lowest reactivation rates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All countries have improved reactivation rates over the years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8FE9A18-60E0-AED2-125F-34C68BF566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7895274"/>
              </p:ext>
            </p:extLst>
          </p:nvPr>
        </p:nvGraphicFramePr>
        <p:xfrm>
          <a:off x="336551" y="1513907"/>
          <a:ext cx="3924300" cy="1856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41B5C651-A6A3-76C6-629D-9CD5D6FCFF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0684941"/>
              </p:ext>
            </p:extLst>
          </p:nvPr>
        </p:nvGraphicFramePr>
        <p:xfrm>
          <a:off x="4572000" y="1672946"/>
          <a:ext cx="4089400" cy="1856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273AE1E-DB67-E76E-08E8-230236CE22B7}"/>
              </a:ext>
            </a:extLst>
          </p:cNvPr>
          <p:cNvSpPr txBox="1"/>
          <p:nvPr/>
        </p:nvSpPr>
        <p:spPr>
          <a:xfrm>
            <a:off x="3804488" y="2028634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FRA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638F74-9E49-E73A-6ABA-7BBD196B16B8}"/>
              </a:ext>
            </a:extLst>
          </p:cNvPr>
          <p:cNvSpPr txBox="1"/>
          <p:nvPr/>
        </p:nvSpPr>
        <p:spPr>
          <a:xfrm>
            <a:off x="3804488" y="2156415"/>
            <a:ext cx="35137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GER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63BAC5-4C02-E46E-BCD3-8D069F6F8703}"/>
              </a:ext>
            </a:extLst>
          </p:cNvPr>
          <p:cNvSpPr txBox="1"/>
          <p:nvPr/>
        </p:nvSpPr>
        <p:spPr>
          <a:xfrm>
            <a:off x="3804488" y="2308386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ESP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72948F-0EE7-69A4-0782-93BF714008D2}"/>
              </a:ext>
            </a:extLst>
          </p:cNvPr>
          <p:cNvSpPr txBox="1"/>
          <p:nvPr/>
        </p:nvSpPr>
        <p:spPr>
          <a:xfrm>
            <a:off x="3804488" y="2406793"/>
            <a:ext cx="3385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AUT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9FCF3B-C607-9F16-8BE7-BD19D27348DA}"/>
              </a:ext>
            </a:extLst>
          </p:cNvPr>
          <p:cNvSpPr txBox="1"/>
          <p:nvPr/>
        </p:nvSpPr>
        <p:spPr>
          <a:xfrm>
            <a:off x="3804488" y="2492041"/>
            <a:ext cx="3209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GrE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AFD7A6-D59C-795E-E26C-6851BB79D834}"/>
              </a:ext>
            </a:extLst>
          </p:cNvPr>
          <p:cNvSpPr txBox="1"/>
          <p:nvPr/>
        </p:nvSpPr>
        <p:spPr>
          <a:xfrm>
            <a:off x="3804488" y="2583980"/>
            <a:ext cx="40427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NEuro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E62A37-0889-D9EC-3FFD-9A313040EEF3}"/>
              </a:ext>
            </a:extLst>
          </p:cNvPr>
          <p:cNvSpPr txBox="1"/>
          <p:nvPr/>
        </p:nvSpPr>
        <p:spPr>
          <a:xfrm>
            <a:off x="4572000" y="1166948"/>
            <a:ext cx="50630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900" b="0" i="0" u="none" strike="noStrike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pPr>
            <a:r>
              <a:rPr lang="en-IN" sz="1200" b="1" dirty="0">
                <a:solidFill>
                  <a:schemeClr val="tx1"/>
                </a:solidFill>
              </a:rPr>
              <a:t>Reactivation rate</a:t>
            </a:r>
          </a:p>
        </p:txBody>
      </p:sp>
      <p:sp>
        <p:nvSpPr>
          <p:cNvPr id="2" name="Google Shape;509;p46">
            <a:extLst>
              <a:ext uri="{FF2B5EF4-FFF2-40B4-BE49-F238E27FC236}">
                <a16:creationId xmlns:a16="http://schemas.microsoft.com/office/drawing/2014/main" id="{B1E802FE-E939-E17C-D3CC-40B1F032E001}"/>
              </a:ext>
            </a:extLst>
          </p:cNvPr>
          <p:cNvSpPr txBox="1">
            <a:spLocks/>
          </p:cNvSpPr>
          <p:nvPr/>
        </p:nvSpPr>
        <p:spPr>
          <a:xfrm>
            <a:off x="5510651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Signups</a:t>
            </a:r>
          </a:p>
        </p:txBody>
      </p:sp>
      <p:sp>
        <p:nvSpPr>
          <p:cNvPr id="4" name="Google Shape;510;p46">
            <a:extLst>
              <a:ext uri="{FF2B5EF4-FFF2-40B4-BE49-F238E27FC236}">
                <a16:creationId xmlns:a16="http://schemas.microsoft.com/office/drawing/2014/main" id="{5D131B82-9127-4413-8EB5-3C28B0054C67}"/>
              </a:ext>
            </a:extLst>
          </p:cNvPr>
          <p:cNvSpPr txBox="1">
            <a:spLocks/>
          </p:cNvSpPr>
          <p:nvPr/>
        </p:nvSpPr>
        <p:spPr>
          <a:xfrm>
            <a:off x="6378642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Acquisition</a:t>
            </a:r>
          </a:p>
        </p:txBody>
      </p:sp>
      <p:sp>
        <p:nvSpPr>
          <p:cNvPr id="5" name="Google Shape;511;p46">
            <a:extLst>
              <a:ext uri="{FF2B5EF4-FFF2-40B4-BE49-F238E27FC236}">
                <a16:creationId xmlns:a16="http://schemas.microsoft.com/office/drawing/2014/main" id="{95128765-85E0-4482-5607-BBFE4ADC4D6D}"/>
              </a:ext>
            </a:extLst>
          </p:cNvPr>
          <p:cNvSpPr txBox="1">
            <a:spLocks/>
          </p:cNvSpPr>
          <p:nvPr/>
        </p:nvSpPr>
        <p:spPr>
          <a:xfrm>
            <a:off x="7246632" y="309488"/>
            <a:ext cx="743626" cy="204495"/>
          </a:xfrm>
          <a:prstGeom prst="homePlate">
            <a:avLst/>
          </a:prstGeom>
          <a:solidFill>
            <a:schemeClr val="bg2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Engagement</a:t>
            </a:r>
          </a:p>
        </p:txBody>
      </p:sp>
      <p:sp>
        <p:nvSpPr>
          <p:cNvPr id="7" name="Google Shape;511;p46">
            <a:extLst>
              <a:ext uri="{FF2B5EF4-FFF2-40B4-BE49-F238E27FC236}">
                <a16:creationId xmlns:a16="http://schemas.microsoft.com/office/drawing/2014/main" id="{1394FA37-C0E8-D52A-3423-6EF6EA969DDF}"/>
              </a:ext>
            </a:extLst>
          </p:cNvPr>
          <p:cNvSpPr txBox="1">
            <a:spLocks/>
          </p:cNvSpPr>
          <p:nvPr/>
        </p:nvSpPr>
        <p:spPr>
          <a:xfrm>
            <a:off x="8114624" y="309488"/>
            <a:ext cx="743626" cy="204495"/>
          </a:xfrm>
          <a:prstGeom prst="homePlate">
            <a:avLst/>
          </a:prstGeom>
          <a:solidFill>
            <a:schemeClr val="tx1"/>
          </a:solidFill>
          <a:ln>
            <a:noFill/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oppins" panose="00000500000000000000" pitchFamily="2" charset="0"/>
                <a:ea typeface="Poppins" panose="00000500000000000000" pitchFamily="2" charset="0"/>
                <a:cs typeface="Poppins" panose="00000500000000000000" pitchFamily="2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Retention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1BE0941-5E6E-4509-5674-B363B6BB510E}"/>
              </a:ext>
            </a:extLst>
          </p:cNvPr>
          <p:cNvSpPr>
            <a:spLocks noChangeAspect="1"/>
          </p:cNvSpPr>
          <p:nvPr/>
        </p:nvSpPr>
        <p:spPr>
          <a:xfrm>
            <a:off x="5438810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749C127-65C4-281D-4925-E96248AB9071}"/>
              </a:ext>
            </a:extLst>
          </p:cNvPr>
          <p:cNvSpPr>
            <a:spLocks noChangeAspect="1"/>
          </p:cNvSpPr>
          <p:nvPr/>
        </p:nvSpPr>
        <p:spPr>
          <a:xfrm>
            <a:off x="6281447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3886EDC-EBDA-2CBD-95EB-59F940640BD6}"/>
              </a:ext>
            </a:extLst>
          </p:cNvPr>
          <p:cNvSpPr>
            <a:spLocks noChangeAspect="1"/>
          </p:cNvSpPr>
          <p:nvPr/>
        </p:nvSpPr>
        <p:spPr>
          <a:xfrm>
            <a:off x="7149437" y="250940"/>
            <a:ext cx="135269" cy="13396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F1F46AC-007D-1681-6895-9904B7EA8711}"/>
              </a:ext>
            </a:extLst>
          </p:cNvPr>
          <p:cNvSpPr>
            <a:spLocks noChangeAspect="1"/>
          </p:cNvSpPr>
          <p:nvPr/>
        </p:nvSpPr>
        <p:spPr>
          <a:xfrm>
            <a:off x="8017428" y="250940"/>
            <a:ext cx="135269" cy="133961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7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223269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1CB04-248F-8581-5E34-A464B0EAE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6850" y="1021763"/>
            <a:ext cx="4294800" cy="2095200"/>
          </a:xfrm>
        </p:spPr>
        <p:txBody>
          <a:bodyPr wrap="square" anchor="b">
            <a:normAutofit/>
          </a:bodyPr>
          <a:lstStyle/>
          <a:p>
            <a:r>
              <a:rPr lang="en-IN" dirty="0"/>
              <a:t>Appendix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255116B-BA4C-FBBB-5A22-77298F2A69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96850" y="3117038"/>
            <a:ext cx="4294800" cy="10047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90926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Black &amp; White Thesis Defense by Slidesgo">
  <a:themeElements>
    <a:clrScheme name="Simple Light">
      <a:dk1>
        <a:srgbClr val="333333"/>
      </a:dk1>
      <a:lt1>
        <a:srgbClr val="FDFDFD"/>
      </a:lt1>
      <a:dk2>
        <a:srgbClr val="E8E7E7"/>
      </a:dk2>
      <a:lt2>
        <a:srgbClr val="B2B2B2"/>
      </a:lt2>
      <a:accent1>
        <a:srgbClr val="77777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1219</Words>
  <Application>Microsoft Office PowerPoint</Application>
  <PresentationFormat>On-screen Show (16:9)</PresentationFormat>
  <Paragraphs>200</Paragraphs>
  <Slides>12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Wingdings</vt:lpstr>
      <vt:lpstr>Hanken Grotesk</vt:lpstr>
      <vt:lpstr>Poppins</vt:lpstr>
      <vt:lpstr>Figtree Black</vt:lpstr>
      <vt:lpstr>Arial</vt:lpstr>
      <vt:lpstr>Aptos Narrow</vt:lpstr>
      <vt:lpstr>Elegant Black &amp; White Thesis Defense by Slidesgo</vt:lpstr>
      <vt:lpstr>Worksheet</vt:lpstr>
      <vt:lpstr>Marketing Growth &amp; Funnel Analysis</vt:lpstr>
      <vt:lpstr>Inferences</vt:lpstr>
      <vt:lpstr>Inferences</vt:lpstr>
      <vt:lpstr>The analysis focuses on four key aspects:</vt:lpstr>
      <vt:lpstr>France, Germany lead growth in signups yoy</vt:lpstr>
      <vt:lpstr>Austria, Germany leads overall conversions</vt:lpstr>
      <vt:lpstr>Net active users declined across countries in 2022</vt:lpstr>
      <vt:lpstr>France, Germany had highest churn rates</vt:lpstr>
      <vt:lpstr>Appendix</vt:lpstr>
      <vt:lpstr>Objective and scope</vt:lpstr>
      <vt:lpstr>Calculated Metrics and Assumptions </vt:lpstr>
      <vt:lpstr>For every 100 signups, each market has: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Divya Kumar</cp:lastModifiedBy>
  <cp:revision>33</cp:revision>
  <dcterms:modified xsi:type="dcterms:W3CDTF">2026-02-16T09:44:27Z</dcterms:modified>
</cp:coreProperties>
</file>